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57" r:id="rId6"/>
    <p:sldId id="262" r:id="rId7"/>
    <p:sldId id="258" r:id="rId8"/>
    <p:sldId id="259" r:id="rId9"/>
    <p:sldId id="260" r:id="rId10"/>
    <p:sldId id="261" r:id="rId11"/>
    <p:sldId id="263" r:id="rId12"/>
    <p:sldId id="264" r:id="rId13"/>
    <p:sldId id="265" r:id="rId14"/>
    <p:sldId id="266" r:id="rId15"/>
    <p:sldId id="267" r:id="rId16"/>
    <p:sldId id="268" r:id="rId17"/>
    <p:sldId id="269" r:id="rId18"/>
    <p:sldId id="270" r:id="rId19"/>
    <p:sldId id="271" r:id="rId20"/>
    <p:sldId id="272" r:id="rId21"/>
    <p:sldId id="274" r:id="rId22"/>
    <p:sldId id="273" r:id="rId23"/>
    <p:sldId id="275"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8AADFD9-8D80-48B5-8C29-8598FC0CEF9D}" v="27" dt="2019-10-10T12:04:59.59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86" d="100"/>
          <a:sy n="86" d="100"/>
        </p:scale>
        <p:origin x="738"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heme" Target="theme/theme1.xml"/><Relationship Id="rId30"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ilamunga, Charles D." userId="6cccb8f7-6328-4831-86d2-458e4a54dcca" providerId="ADAL" clId="{68AADFD9-8D80-48B5-8C29-8598FC0CEF9D}"/>
    <pc:docChg chg="undo custSel addSld modSld sldOrd">
      <pc:chgData name="Pilamunga, Charles D." userId="6cccb8f7-6328-4831-86d2-458e4a54dcca" providerId="ADAL" clId="{68AADFD9-8D80-48B5-8C29-8598FC0CEF9D}" dt="2019-10-10T12:26:32.090" v="6577" actId="14100"/>
      <pc:docMkLst>
        <pc:docMk/>
      </pc:docMkLst>
      <pc:sldChg chg="modSp">
        <pc:chgData name="Pilamunga, Charles D." userId="6cccb8f7-6328-4831-86d2-458e4a54dcca" providerId="ADAL" clId="{68AADFD9-8D80-48B5-8C29-8598FC0CEF9D}" dt="2019-09-27T14:21:17.361" v="2171" actId="14100"/>
        <pc:sldMkLst>
          <pc:docMk/>
          <pc:sldMk cId="3593319953" sldId="257"/>
        </pc:sldMkLst>
        <pc:spChg chg="mod">
          <ac:chgData name="Pilamunga, Charles D." userId="6cccb8f7-6328-4831-86d2-458e4a54dcca" providerId="ADAL" clId="{68AADFD9-8D80-48B5-8C29-8598FC0CEF9D}" dt="2019-09-27T14:21:17.361" v="2171" actId="14100"/>
          <ac:spMkLst>
            <pc:docMk/>
            <pc:sldMk cId="3593319953" sldId="257"/>
            <ac:spMk id="3" creationId="{78C9CE31-027F-439E-B80F-324BBC6E0299}"/>
          </ac:spMkLst>
        </pc:spChg>
      </pc:sldChg>
      <pc:sldChg chg="modSp">
        <pc:chgData name="Pilamunga, Charles D." userId="6cccb8f7-6328-4831-86d2-458e4a54dcca" providerId="ADAL" clId="{68AADFD9-8D80-48B5-8C29-8598FC0CEF9D}" dt="2019-09-27T14:21:27.405" v="2172" actId="255"/>
        <pc:sldMkLst>
          <pc:docMk/>
          <pc:sldMk cId="258858158" sldId="258"/>
        </pc:sldMkLst>
        <pc:spChg chg="mod">
          <ac:chgData name="Pilamunga, Charles D." userId="6cccb8f7-6328-4831-86d2-458e4a54dcca" providerId="ADAL" clId="{68AADFD9-8D80-48B5-8C29-8598FC0CEF9D}" dt="2019-09-27T14:21:27.405" v="2172" actId="255"/>
          <ac:spMkLst>
            <pc:docMk/>
            <pc:sldMk cId="258858158" sldId="258"/>
            <ac:spMk id="3" creationId="{39278D0B-CA34-4B56-8716-B11DCEE1CCEA}"/>
          </ac:spMkLst>
        </pc:spChg>
      </pc:sldChg>
      <pc:sldChg chg="addSp modSp add">
        <pc:chgData name="Pilamunga, Charles D." userId="6cccb8f7-6328-4831-86d2-458e4a54dcca" providerId="ADAL" clId="{68AADFD9-8D80-48B5-8C29-8598FC0CEF9D}" dt="2019-09-27T13:36:43.046" v="879" actId="20577"/>
        <pc:sldMkLst>
          <pc:docMk/>
          <pc:sldMk cId="889756280" sldId="259"/>
        </pc:sldMkLst>
        <pc:spChg chg="mod">
          <ac:chgData name="Pilamunga, Charles D." userId="6cccb8f7-6328-4831-86d2-458e4a54dcca" providerId="ADAL" clId="{68AADFD9-8D80-48B5-8C29-8598FC0CEF9D}" dt="2019-09-27T13:34:55.135" v="802" actId="1076"/>
          <ac:spMkLst>
            <pc:docMk/>
            <pc:sldMk cId="889756280" sldId="259"/>
            <ac:spMk id="2" creationId="{B8F5FF4C-4B02-4D14-9A49-5F8A51E767FC}"/>
          </ac:spMkLst>
        </pc:spChg>
        <pc:spChg chg="mod">
          <ac:chgData name="Pilamunga, Charles D." userId="6cccb8f7-6328-4831-86d2-458e4a54dcca" providerId="ADAL" clId="{68AADFD9-8D80-48B5-8C29-8598FC0CEF9D}" dt="2019-09-27T13:36:43.046" v="879" actId="20577"/>
          <ac:spMkLst>
            <pc:docMk/>
            <pc:sldMk cId="889756280" sldId="259"/>
            <ac:spMk id="3" creationId="{5ADAA943-F347-4B2B-8AFA-D28BB3C4E200}"/>
          </ac:spMkLst>
        </pc:spChg>
        <pc:spChg chg="add mod">
          <ac:chgData name="Pilamunga, Charles D." userId="6cccb8f7-6328-4831-86d2-458e4a54dcca" providerId="ADAL" clId="{68AADFD9-8D80-48B5-8C29-8598FC0CEF9D}" dt="2019-09-27T13:34:58.301" v="803" actId="1076"/>
          <ac:spMkLst>
            <pc:docMk/>
            <pc:sldMk cId="889756280" sldId="259"/>
            <ac:spMk id="4" creationId="{699EFF5B-0A6D-4EDC-8E9E-A6E710888DE2}"/>
          </ac:spMkLst>
        </pc:spChg>
      </pc:sldChg>
      <pc:sldChg chg="modSp add">
        <pc:chgData name="Pilamunga, Charles D." userId="6cccb8f7-6328-4831-86d2-458e4a54dcca" providerId="ADAL" clId="{68AADFD9-8D80-48B5-8C29-8598FC0CEF9D}" dt="2019-09-27T14:12:51.415" v="1739" actId="20577"/>
        <pc:sldMkLst>
          <pc:docMk/>
          <pc:sldMk cId="2607905731" sldId="260"/>
        </pc:sldMkLst>
        <pc:spChg chg="mod">
          <ac:chgData name="Pilamunga, Charles D." userId="6cccb8f7-6328-4831-86d2-458e4a54dcca" providerId="ADAL" clId="{68AADFD9-8D80-48B5-8C29-8598FC0CEF9D}" dt="2019-09-27T14:03:41.444" v="916" actId="1076"/>
          <ac:spMkLst>
            <pc:docMk/>
            <pc:sldMk cId="2607905731" sldId="260"/>
            <ac:spMk id="2" creationId="{0D9832F6-25E8-4BEF-9288-132374000B66}"/>
          </ac:spMkLst>
        </pc:spChg>
        <pc:spChg chg="mod">
          <ac:chgData name="Pilamunga, Charles D." userId="6cccb8f7-6328-4831-86d2-458e4a54dcca" providerId="ADAL" clId="{68AADFD9-8D80-48B5-8C29-8598FC0CEF9D}" dt="2019-09-27T14:12:51.415" v="1739" actId="20577"/>
          <ac:spMkLst>
            <pc:docMk/>
            <pc:sldMk cId="2607905731" sldId="260"/>
            <ac:spMk id="3" creationId="{4179A155-3AEE-4C7D-B9F4-C1900EE1062C}"/>
          </ac:spMkLst>
        </pc:spChg>
      </pc:sldChg>
      <pc:sldChg chg="modSp add">
        <pc:chgData name="Pilamunga, Charles D." userId="6cccb8f7-6328-4831-86d2-458e4a54dcca" providerId="ADAL" clId="{68AADFD9-8D80-48B5-8C29-8598FC0CEF9D}" dt="2019-10-01T13:45:53.335" v="2707" actId="20577"/>
        <pc:sldMkLst>
          <pc:docMk/>
          <pc:sldMk cId="1320631944" sldId="261"/>
        </pc:sldMkLst>
        <pc:spChg chg="mod">
          <ac:chgData name="Pilamunga, Charles D." userId="6cccb8f7-6328-4831-86d2-458e4a54dcca" providerId="ADAL" clId="{68AADFD9-8D80-48B5-8C29-8598FC0CEF9D}" dt="2019-09-27T14:37:49.709" v="2488" actId="14100"/>
          <ac:spMkLst>
            <pc:docMk/>
            <pc:sldMk cId="1320631944" sldId="261"/>
            <ac:spMk id="2" creationId="{1B5C1D87-22DE-44C7-8CE6-195649D8D3C9}"/>
          </ac:spMkLst>
        </pc:spChg>
        <pc:spChg chg="mod">
          <ac:chgData name="Pilamunga, Charles D." userId="6cccb8f7-6328-4831-86d2-458e4a54dcca" providerId="ADAL" clId="{68AADFD9-8D80-48B5-8C29-8598FC0CEF9D}" dt="2019-10-01T13:45:53.335" v="2707" actId="20577"/>
          <ac:spMkLst>
            <pc:docMk/>
            <pc:sldMk cId="1320631944" sldId="261"/>
            <ac:spMk id="3" creationId="{6AE5F2D4-F078-4DA6-A279-BE9117DE904D}"/>
          </ac:spMkLst>
        </pc:spChg>
      </pc:sldChg>
      <pc:sldChg chg="modSp add">
        <pc:chgData name="Pilamunga, Charles D." userId="6cccb8f7-6328-4831-86d2-458e4a54dcca" providerId="ADAL" clId="{68AADFD9-8D80-48B5-8C29-8598FC0CEF9D}" dt="2019-09-27T14:20:58.265" v="2169" actId="27636"/>
        <pc:sldMkLst>
          <pc:docMk/>
          <pc:sldMk cId="3185362829" sldId="262"/>
        </pc:sldMkLst>
        <pc:spChg chg="mod">
          <ac:chgData name="Pilamunga, Charles D." userId="6cccb8f7-6328-4831-86d2-458e4a54dcca" providerId="ADAL" clId="{68AADFD9-8D80-48B5-8C29-8598FC0CEF9D}" dt="2019-09-27T14:20:17.483" v="2159" actId="122"/>
          <ac:spMkLst>
            <pc:docMk/>
            <pc:sldMk cId="3185362829" sldId="262"/>
            <ac:spMk id="2" creationId="{73451089-2B25-4DD5-8CBA-4A4539AFC4E8}"/>
          </ac:spMkLst>
        </pc:spChg>
        <pc:spChg chg="mod">
          <ac:chgData name="Pilamunga, Charles D." userId="6cccb8f7-6328-4831-86d2-458e4a54dcca" providerId="ADAL" clId="{68AADFD9-8D80-48B5-8C29-8598FC0CEF9D}" dt="2019-09-27T14:20:58.265" v="2169" actId="27636"/>
          <ac:spMkLst>
            <pc:docMk/>
            <pc:sldMk cId="3185362829" sldId="262"/>
            <ac:spMk id="3" creationId="{F34EF754-DEA2-4A8B-8E67-4EDBF86125B1}"/>
          </ac:spMkLst>
        </pc:spChg>
      </pc:sldChg>
      <pc:sldChg chg="modSp add">
        <pc:chgData name="Pilamunga, Charles D." userId="6cccb8f7-6328-4831-86d2-458e4a54dcca" providerId="ADAL" clId="{68AADFD9-8D80-48B5-8C29-8598FC0CEF9D}" dt="2019-10-01T13:56:28.292" v="3314" actId="20577"/>
        <pc:sldMkLst>
          <pc:docMk/>
          <pc:sldMk cId="803625426" sldId="263"/>
        </pc:sldMkLst>
        <pc:spChg chg="mod">
          <ac:chgData name="Pilamunga, Charles D." userId="6cccb8f7-6328-4831-86d2-458e4a54dcca" providerId="ADAL" clId="{68AADFD9-8D80-48B5-8C29-8598FC0CEF9D}" dt="2019-10-01T13:47:04.093" v="2716" actId="1076"/>
          <ac:spMkLst>
            <pc:docMk/>
            <pc:sldMk cId="803625426" sldId="263"/>
            <ac:spMk id="2" creationId="{8B8CE45F-7B2C-4493-A426-E1756E1DDABF}"/>
          </ac:spMkLst>
        </pc:spChg>
        <pc:spChg chg="mod">
          <ac:chgData name="Pilamunga, Charles D." userId="6cccb8f7-6328-4831-86d2-458e4a54dcca" providerId="ADAL" clId="{68AADFD9-8D80-48B5-8C29-8598FC0CEF9D}" dt="2019-10-01T13:56:28.292" v="3314" actId="20577"/>
          <ac:spMkLst>
            <pc:docMk/>
            <pc:sldMk cId="803625426" sldId="263"/>
            <ac:spMk id="3" creationId="{41339965-FB20-44CC-BACF-0C515C3010DE}"/>
          </ac:spMkLst>
        </pc:spChg>
      </pc:sldChg>
      <pc:sldChg chg="modSp add">
        <pc:chgData name="Pilamunga, Charles D." userId="6cccb8f7-6328-4831-86d2-458e4a54dcca" providerId="ADAL" clId="{68AADFD9-8D80-48B5-8C29-8598FC0CEF9D}" dt="2019-10-02T14:09:21.331" v="4273" actId="20577"/>
        <pc:sldMkLst>
          <pc:docMk/>
          <pc:sldMk cId="2966072782" sldId="264"/>
        </pc:sldMkLst>
        <pc:spChg chg="mod">
          <ac:chgData name="Pilamunga, Charles D." userId="6cccb8f7-6328-4831-86d2-458e4a54dcca" providerId="ADAL" clId="{68AADFD9-8D80-48B5-8C29-8598FC0CEF9D}" dt="2019-10-01T14:32:15.469" v="3356" actId="1076"/>
          <ac:spMkLst>
            <pc:docMk/>
            <pc:sldMk cId="2966072782" sldId="264"/>
            <ac:spMk id="2" creationId="{8B414B88-41CC-4B9E-BDFB-60CD623FB383}"/>
          </ac:spMkLst>
        </pc:spChg>
        <pc:spChg chg="mod">
          <ac:chgData name="Pilamunga, Charles D." userId="6cccb8f7-6328-4831-86d2-458e4a54dcca" providerId="ADAL" clId="{68AADFD9-8D80-48B5-8C29-8598FC0CEF9D}" dt="2019-10-02T14:09:21.331" v="4273" actId="20577"/>
          <ac:spMkLst>
            <pc:docMk/>
            <pc:sldMk cId="2966072782" sldId="264"/>
            <ac:spMk id="3" creationId="{09B66971-F4B0-4351-9E9D-A79C46B0F2BE}"/>
          </ac:spMkLst>
        </pc:spChg>
      </pc:sldChg>
      <pc:sldChg chg="addSp delSp modSp add">
        <pc:chgData name="Pilamunga, Charles D." userId="6cccb8f7-6328-4831-86d2-458e4a54dcca" providerId="ADAL" clId="{68AADFD9-8D80-48B5-8C29-8598FC0CEF9D}" dt="2019-10-02T14:24:05.177" v="4724" actId="14100"/>
        <pc:sldMkLst>
          <pc:docMk/>
          <pc:sldMk cId="3652931513" sldId="265"/>
        </pc:sldMkLst>
        <pc:spChg chg="mod">
          <ac:chgData name="Pilamunga, Charles D." userId="6cccb8f7-6328-4831-86d2-458e4a54dcca" providerId="ADAL" clId="{68AADFD9-8D80-48B5-8C29-8598FC0CEF9D}" dt="2019-10-02T14:17:01.564" v="4280" actId="1076"/>
          <ac:spMkLst>
            <pc:docMk/>
            <pc:sldMk cId="3652931513" sldId="265"/>
            <ac:spMk id="2" creationId="{E2DEA0C2-82BA-42D5-BAC2-1083E2CB2536}"/>
          </ac:spMkLst>
        </pc:spChg>
        <pc:spChg chg="mod">
          <ac:chgData name="Pilamunga, Charles D." userId="6cccb8f7-6328-4831-86d2-458e4a54dcca" providerId="ADAL" clId="{68AADFD9-8D80-48B5-8C29-8598FC0CEF9D}" dt="2019-10-02T14:19:54.737" v="4577" actId="12"/>
          <ac:spMkLst>
            <pc:docMk/>
            <pc:sldMk cId="3652931513" sldId="265"/>
            <ac:spMk id="3" creationId="{0CE9680A-300E-46C5-A85B-20A5FB73091E}"/>
          </ac:spMkLst>
        </pc:spChg>
        <pc:graphicFrameChg chg="add del mod modGraphic">
          <ac:chgData name="Pilamunga, Charles D." userId="6cccb8f7-6328-4831-86d2-458e4a54dcca" providerId="ADAL" clId="{68AADFD9-8D80-48B5-8C29-8598FC0CEF9D}" dt="2019-10-02T14:20:37.564" v="4587" actId="3680"/>
          <ac:graphicFrameMkLst>
            <pc:docMk/>
            <pc:sldMk cId="3652931513" sldId="265"/>
            <ac:graphicFrameMk id="4" creationId="{2D0DFDEF-6577-4E8B-B9AE-63778E63BBE7}"/>
          </ac:graphicFrameMkLst>
        </pc:graphicFrameChg>
        <pc:graphicFrameChg chg="add mod modGraphic">
          <ac:chgData name="Pilamunga, Charles D." userId="6cccb8f7-6328-4831-86d2-458e4a54dcca" providerId="ADAL" clId="{68AADFD9-8D80-48B5-8C29-8598FC0CEF9D}" dt="2019-10-02T14:24:05.177" v="4724" actId="14100"/>
          <ac:graphicFrameMkLst>
            <pc:docMk/>
            <pc:sldMk cId="3652931513" sldId="265"/>
            <ac:graphicFrameMk id="5" creationId="{27827D1F-B9EA-4634-AE93-277D88BEEBE2}"/>
          </ac:graphicFrameMkLst>
        </pc:graphicFrameChg>
      </pc:sldChg>
      <pc:sldChg chg="modSp add">
        <pc:chgData name="Pilamunga, Charles D." userId="6cccb8f7-6328-4831-86d2-458e4a54dcca" providerId="ADAL" clId="{68AADFD9-8D80-48B5-8C29-8598FC0CEF9D}" dt="2019-10-02T14:24:57.162" v="4734" actId="1076"/>
        <pc:sldMkLst>
          <pc:docMk/>
          <pc:sldMk cId="465629440" sldId="266"/>
        </pc:sldMkLst>
        <pc:spChg chg="mod">
          <ac:chgData name="Pilamunga, Charles D." userId="6cccb8f7-6328-4831-86d2-458e4a54dcca" providerId="ADAL" clId="{68AADFD9-8D80-48B5-8C29-8598FC0CEF9D}" dt="2019-10-02T14:24:46.896" v="4731" actId="1076"/>
          <ac:spMkLst>
            <pc:docMk/>
            <pc:sldMk cId="465629440" sldId="266"/>
            <ac:spMk id="2" creationId="{45EB0E67-B32C-42DD-84E3-9CE2219F4C6D}"/>
          </ac:spMkLst>
        </pc:spChg>
        <pc:spChg chg="mod">
          <ac:chgData name="Pilamunga, Charles D." userId="6cccb8f7-6328-4831-86d2-458e4a54dcca" providerId="ADAL" clId="{68AADFD9-8D80-48B5-8C29-8598FC0CEF9D}" dt="2019-10-02T14:24:57.162" v="4734" actId="1076"/>
          <ac:spMkLst>
            <pc:docMk/>
            <pc:sldMk cId="465629440" sldId="266"/>
            <ac:spMk id="3" creationId="{C515B3F7-6755-47DD-9D31-95D9603C5B86}"/>
          </ac:spMkLst>
        </pc:spChg>
      </pc:sldChg>
      <pc:sldChg chg="modSp add ord">
        <pc:chgData name="Pilamunga, Charles D." userId="6cccb8f7-6328-4831-86d2-458e4a54dcca" providerId="ADAL" clId="{68AADFD9-8D80-48B5-8C29-8598FC0CEF9D}" dt="2019-10-10T12:00:15.848" v="5565" actId="20577"/>
        <pc:sldMkLst>
          <pc:docMk/>
          <pc:sldMk cId="3565922379" sldId="274"/>
        </pc:sldMkLst>
        <pc:spChg chg="mod">
          <ac:chgData name="Pilamunga, Charles D." userId="6cccb8f7-6328-4831-86d2-458e4a54dcca" providerId="ADAL" clId="{68AADFD9-8D80-48B5-8C29-8598FC0CEF9D}" dt="2019-10-10T11:49:10.744" v="4744" actId="14100"/>
          <ac:spMkLst>
            <pc:docMk/>
            <pc:sldMk cId="3565922379" sldId="274"/>
            <ac:spMk id="2" creationId="{3D564CE8-02C3-4033-9C2E-270CC2FE75D8}"/>
          </ac:spMkLst>
        </pc:spChg>
        <pc:spChg chg="mod">
          <ac:chgData name="Pilamunga, Charles D." userId="6cccb8f7-6328-4831-86d2-458e4a54dcca" providerId="ADAL" clId="{68AADFD9-8D80-48B5-8C29-8598FC0CEF9D}" dt="2019-10-10T12:00:15.848" v="5565" actId="20577"/>
          <ac:spMkLst>
            <pc:docMk/>
            <pc:sldMk cId="3565922379" sldId="274"/>
            <ac:spMk id="3" creationId="{905913DB-35BC-4AC2-9C15-93EF732FA447}"/>
          </ac:spMkLst>
        </pc:spChg>
      </pc:sldChg>
      <pc:sldChg chg="modSp add">
        <pc:chgData name="Pilamunga, Charles D." userId="6cccb8f7-6328-4831-86d2-458e4a54dcca" providerId="ADAL" clId="{68AADFD9-8D80-48B5-8C29-8598FC0CEF9D}" dt="2019-10-10T12:26:32.090" v="6577" actId="14100"/>
        <pc:sldMkLst>
          <pc:docMk/>
          <pc:sldMk cId="110640933" sldId="275"/>
        </pc:sldMkLst>
        <pc:spChg chg="mod">
          <ac:chgData name="Pilamunga, Charles D." userId="6cccb8f7-6328-4831-86d2-458e4a54dcca" providerId="ADAL" clId="{68AADFD9-8D80-48B5-8C29-8598FC0CEF9D}" dt="2019-10-10T12:23:59.034" v="6303" actId="27636"/>
          <ac:spMkLst>
            <pc:docMk/>
            <pc:sldMk cId="110640933" sldId="275"/>
            <ac:spMk id="2" creationId="{87C88DB9-751B-4AA4-A720-84BE00D2503D}"/>
          </ac:spMkLst>
        </pc:spChg>
        <pc:spChg chg="mod">
          <ac:chgData name="Pilamunga, Charles D." userId="6cccb8f7-6328-4831-86d2-458e4a54dcca" providerId="ADAL" clId="{68AADFD9-8D80-48B5-8C29-8598FC0CEF9D}" dt="2019-10-10T12:26:32.090" v="6577" actId="14100"/>
          <ac:spMkLst>
            <pc:docMk/>
            <pc:sldMk cId="110640933" sldId="275"/>
            <ac:spMk id="3" creationId="{86A33FE1-E04D-4716-B31C-215A8E1077BF}"/>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D58513-74D1-490A-940F-46949D7BD95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8FC2DE8-0C68-46C6-934A-FFB47B93FA0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D62EF4E-250B-40C6-988B-58293DC1FD87}"/>
              </a:ext>
            </a:extLst>
          </p:cNvPr>
          <p:cNvSpPr>
            <a:spLocks noGrp="1"/>
          </p:cNvSpPr>
          <p:nvPr>
            <p:ph type="dt" sz="half" idx="10"/>
          </p:nvPr>
        </p:nvSpPr>
        <p:spPr/>
        <p:txBody>
          <a:bodyPr/>
          <a:lstStyle/>
          <a:p>
            <a:fld id="{5E109B4A-B05E-4587-86C5-FA3073F2FD0F}" type="datetimeFigureOut">
              <a:rPr lang="en-US" smtClean="0"/>
              <a:t>10/10/2019</a:t>
            </a:fld>
            <a:endParaRPr lang="en-US"/>
          </a:p>
        </p:txBody>
      </p:sp>
      <p:sp>
        <p:nvSpPr>
          <p:cNvPr id="5" name="Footer Placeholder 4">
            <a:extLst>
              <a:ext uri="{FF2B5EF4-FFF2-40B4-BE49-F238E27FC236}">
                <a16:creationId xmlns:a16="http://schemas.microsoft.com/office/drawing/2014/main" id="{FF712E11-1E7D-4411-8B02-6560D1CB6CD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B09A563-6685-4A4E-88DA-02E49578ABDD}"/>
              </a:ext>
            </a:extLst>
          </p:cNvPr>
          <p:cNvSpPr>
            <a:spLocks noGrp="1"/>
          </p:cNvSpPr>
          <p:nvPr>
            <p:ph type="sldNum" sz="quarter" idx="12"/>
          </p:nvPr>
        </p:nvSpPr>
        <p:spPr/>
        <p:txBody>
          <a:bodyPr/>
          <a:lstStyle/>
          <a:p>
            <a:fld id="{99A2C1EB-7767-4268-8FCF-CC4F625C67FC}" type="slidenum">
              <a:rPr lang="en-US" smtClean="0"/>
              <a:t>‹#›</a:t>
            </a:fld>
            <a:endParaRPr lang="en-US"/>
          </a:p>
        </p:txBody>
      </p:sp>
    </p:spTree>
    <p:extLst>
      <p:ext uri="{BB962C8B-B14F-4D97-AF65-F5344CB8AC3E}">
        <p14:creationId xmlns:p14="http://schemas.microsoft.com/office/powerpoint/2010/main" val="18744166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5C6C9E-5D77-4C76-8AF2-CEAEDAA9D3F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1A8DEA6-A38C-4CAD-A2D7-D085C23247F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EA609B1-699E-460E-BF97-CD9C95E708E2}"/>
              </a:ext>
            </a:extLst>
          </p:cNvPr>
          <p:cNvSpPr>
            <a:spLocks noGrp="1"/>
          </p:cNvSpPr>
          <p:nvPr>
            <p:ph type="dt" sz="half" idx="10"/>
          </p:nvPr>
        </p:nvSpPr>
        <p:spPr/>
        <p:txBody>
          <a:bodyPr/>
          <a:lstStyle/>
          <a:p>
            <a:fld id="{5E109B4A-B05E-4587-86C5-FA3073F2FD0F}" type="datetimeFigureOut">
              <a:rPr lang="en-US" smtClean="0"/>
              <a:t>10/10/2019</a:t>
            </a:fld>
            <a:endParaRPr lang="en-US"/>
          </a:p>
        </p:txBody>
      </p:sp>
      <p:sp>
        <p:nvSpPr>
          <p:cNvPr id="5" name="Footer Placeholder 4">
            <a:extLst>
              <a:ext uri="{FF2B5EF4-FFF2-40B4-BE49-F238E27FC236}">
                <a16:creationId xmlns:a16="http://schemas.microsoft.com/office/drawing/2014/main" id="{A9F2FB61-B6EC-445C-9D76-1615C363AF8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2C017FE-43B8-41BE-B92C-1BA7A54C4447}"/>
              </a:ext>
            </a:extLst>
          </p:cNvPr>
          <p:cNvSpPr>
            <a:spLocks noGrp="1"/>
          </p:cNvSpPr>
          <p:nvPr>
            <p:ph type="sldNum" sz="quarter" idx="12"/>
          </p:nvPr>
        </p:nvSpPr>
        <p:spPr/>
        <p:txBody>
          <a:bodyPr/>
          <a:lstStyle/>
          <a:p>
            <a:fld id="{99A2C1EB-7767-4268-8FCF-CC4F625C67FC}" type="slidenum">
              <a:rPr lang="en-US" smtClean="0"/>
              <a:t>‹#›</a:t>
            </a:fld>
            <a:endParaRPr lang="en-US"/>
          </a:p>
        </p:txBody>
      </p:sp>
    </p:spTree>
    <p:extLst>
      <p:ext uri="{BB962C8B-B14F-4D97-AF65-F5344CB8AC3E}">
        <p14:creationId xmlns:p14="http://schemas.microsoft.com/office/powerpoint/2010/main" val="42295388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94C2FA6-F209-425D-A4DE-E8F5D1FCEE2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7B159CA-FA1F-43CF-A732-784680E418B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AA35D3C-BF0D-45B7-9441-96AB9274585E}"/>
              </a:ext>
            </a:extLst>
          </p:cNvPr>
          <p:cNvSpPr>
            <a:spLocks noGrp="1"/>
          </p:cNvSpPr>
          <p:nvPr>
            <p:ph type="dt" sz="half" idx="10"/>
          </p:nvPr>
        </p:nvSpPr>
        <p:spPr/>
        <p:txBody>
          <a:bodyPr/>
          <a:lstStyle/>
          <a:p>
            <a:fld id="{5E109B4A-B05E-4587-86C5-FA3073F2FD0F}" type="datetimeFigureOut">
              <a:rPr lang="en-US" smtClean="0"/>
              <a:t>10/10/2019</a:t>
            </a:fld>
            <a:endParaRPr lang="en-US"/>
          </a:p>
        </p:txBody>
      </p:sp>
      <p:sp>
        <p:nvSpPr>
          <p:cNvPr id="5" name="Footer Placeholder 4">
            <a:extLst>
              <a:ext uri="{FF2B5EF4-FFF2-40B4-BE49-F238E27FC236}">
                <a16:creationId xmlns:a16="http://schemas.microsoft.com/office/drawing/2014/main" id="{48D7F653-13A4-4751-8299-33FD8350656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5BA25D8-F6C3-4816-8EC8-4CBC59BE46F6}"/>
              </a:ext>
            </a:extLst>
          </p:cNvPr>
          <p:cNvSpPr>
            <a:spLocks noGrp="1"/>
          </p:cNvSpPr>
          <p:nvPr>
            <p:ph type="sldNum" sz="quarter" idx="12"/>
          </p:nvPr>
        </p:nvSpPr>
        <p:spPr/>
        <p:txBody>
          <a:bodyPr/>
          <a:lstStyle/>
          <a:p>
            <a:fld id="{99A2C1EB-7767-4268-8FCF-CC4F625C67FC}" type="slidenum">
              <a:rPr lang="en-US" smtClean="0"/>
              <a:t>‹#›</a:t>
            </a:fld>
            <a:endParaRPr lang="en-US"/>
          </a:p>
        </p:txBody>
      </p:sp>
    </p:spTree>
    <p:extLst>
      <p:ext uri="{BB962C8B-B14F-4D97-AF65-F5344CB8AC3E}">
        <p14:creationId xmlns:p14="http://schemas.microsoft.com/office/powerpoint/2010/main" val="8065404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32300F-0B31-4105-AC8A-0C2E22B6D8F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D92ADCB-62CC-4722-95EF-50B29D86037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35A760E-A70E-4539-A698-44783E744809}"/>
              </a:ext>
            </a:extLst>
          </p:cNvPr>
          <p:cNvSpPr>
            <a:spLocks noGrp="1"/>
          </p:cNvSpPr>
          <p:nvPr>
            <p:ph type="dt" sz="half" idx="10"/>
          </p:nvPr>
        </p:nvSpPr>
        <p:spPr/>
        <p:txBody>
          <a:bodyPr/>
          <a:lstStyle/>
          <a:p>
            <a:fld id="{5E109B4A-B05E-4587-86C5-FA3073F2FD0F}" type="datetimeFigureOut">
              <a:rPr lang="en-US" smtClean="0"/>
              <a:t>10/10/2019</a:t>
            </a:fld>
            <a:endParaRPr lang="en-US"/>
          </a:p>
        </p:txBody>
      </p:sp>
      <p:sp>
        <p:nvSpPr>
          <p:cNvPr id="5" name="Footer Placeholder 4">
            <a:extLst>
              <a:ext uri="{FF2B5EF4-FFF2-40B4-BE49-F238E27FC236}">
                <a16:creationId xmlns:a16="http://schemas.microsoft.com/office/drawing/2014/main" id="{16C07DFD-F4D9-4053-9659-23EF426B65C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DD1BF42-1589-4349-9C8A-17911F35A245}"/>
              </a:ext>
            </a:extLst>
          </p:cNvPr>
          <p:cNvSpPr>
            <a:spLocks noGrp="1"/>
          </p:cNvSpPr>
          <p:nvPr>
            <p:ph type="sldNum" sz="quarter" idx="12"/>
          </p:nvPr>
        </p:nvSpPr>
        <p:spPr/>
        <p:txBody>
          <a:bodyPr/>
          <a:lstStyle/>
          <a:p>
            <a:fld id="{99A2C1EB-7767-4268-8FCF-CC4F625C67FC}" type="slidenum">
              <a:rPr lang="en-US" smtClean="0"/>
              <a:t>‹#›</a:t>
            </a:fld>
            <a:endParaRPr lang="en-US"/>
          </a:p>
        </p:txBody>
      </p:sp>
    </p:spTree>
    <p:extLst>
      <p:ext uri="{BB962C8B-B14F-4D97-AF65-F5344CB8AC3E}">
        <p14:creationId xmlns:p14="http://schemas.microsoft.com/office/powerpoint/2010/main" val="42005459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68AA5B-5DC5-4AFE-8C5B-9493CD1838F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1240B57-56D0-49F0-9DF9-073A75745C9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85700B1-3B61-44A6-9089-8F1700F89C7E}"/>
              </a:ext>
            </a:extLst>
          </p:cNvPr>
          <p:cNvSpPr>
            <a:spLocks noGrp="1"/>
          </p:cNvSpPr>
          <p:nvPr>
            <p:ph type="dt" sz="half" idx="10"/>
          </p:nvPr>
        </p:nvSpPr>
        <p:spPr/>
        <p:txBody>
          <a:bodyPr/>
          <a:lstStyle/>
          <a:p>
            <a:fld id="{5E109B4A-B05E-4587-86C5-FA3073F2FD0F}" type="datetimeFigureOut">
              <a:rPr lang="en-US" smtClean="0"/>
              <a:t>10/10/2019</a:t>
            </a:fld>
            <a:endParaRPr lang="en-US"/>
          </a:p>
        </p:txBody>
      </p:sp>
      <p:sp>
        <p:nvSpPr>
          <p:cNvPr id="5" name="Footer Placeholder 4">
            <a:extLst>
              <a:ext uri="{FF2B5EF4-FFF2-40B4-BE49-F238E27FC236}">
                <a16:creationId xmlns:a16="http://schemas.microsoft.com/office/drawing/2014/main" id="{2EE9E8B3-4AA5-4FC6-8168-7018DB88B41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76DBE28-B9AA-4B5C-B851-F94F7F380759}"/>
              </a:ext>
            </a:extLst>
          </p:cNvPr>
          <p:cNvSpPr>
            <a:spLocks noGrp="1"/>
          </p:cNvSpPr>
          <p:nvPr>
            <p:ph type="sldNum" sz="quarter" idx="12"/>
          </p:nvPr>
        </p:nvSpPr>
        <p:spPr/>
        <p:txBody>
          <a:bodyPr/>
          <a:lstStyle/>
          <a:p>
            <a:fld id="{99A2C1EB-7767-4268-8FCF-CC4F625C67FC}" type="slidenum">
              <a:rPr lang="en-US" smtClean="0"/>
              <a:t>‹#›</a:t>
            </a:fld>
            <a:endParaRPr lang="en-US"/>
          </a:p>
        </p:txBody>
      </p:sp>
    </p:spTree>
    <p:extLst>
      <p:ext uri="{BB962C8B-B14F-4D97-AF65-F5344CB8AC3E}">
        <p14:creationId xmlns:p14="http://schemas.microsoft.com/office/powerpoint/2010/main" val="25613192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CF7B0E-0D6A-46FF-9EB6-C41651BD6AD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59485E8-253B-4013-9DB1-3FEF81ABAD1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32D8DF2-7BE8-4F2D-80AD-FB11FA71BEC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23D3D8B-B277-4720-B913-4E348CE5D01F}"/>
              </a:ext>
            </a:extLst>
          </p:cNvPr>
          <p:cNvSpPr>
            <a:spLocks noGrp="1"/>
          </p:cNvSpPr>
          <p:nvPr>
            <p:ph type="dt" sz="half" idx="10"/>
          </p:nvPr>
        </p:nvSpPr>
        <p:spPr/>
        <p:txBody>
          <a:bodyPr/>
          <a:lstStyle/>
          <a:p>
            <a:fld id="{5E109B4A-B05E-4587-86C5-FA3073F2FD0F}" type="datetimeFigureOut">
              <a:rPr lang="en-US" smtClean="0"/>
              <a:t>10/10/2019</a:t>
            </a:fld>
            <a:endParaRPr lang="en-US"/>
          </a:p>
        </p:txBody>
      </p:sp>
      <p:sp>
        <p:nvSpPr>
          <p:cNvPr id="6" name="Footer Placeholder 5">
            <a:extLst>
              <a:ext uri="{FF2B5EF4-FFF2-40B4-BE49-F238E27FC236}">
                <a16:creationId xmlns:a16="http://schemas.microsoft.com/office/drawing/2014/main" id="{3360B01B-8638-46A0-8A01-5BD7B4656AC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0626D83-565B-46F8-A70C-C3908F5901AC}"/>
              </a:ext>
            </a:extLst>
          </p:cNvPr>
          <p:cNvSpPr>
            <a:spLocks noGrp="1"/>
          </p:cNvSpPr>
          <p:nvPr>
            <p:ph type="sldNum" sz="quarter" idx="12"/>
          </p:nvPr>
        </p:nvSpPr>
        <p:spPr/>
        <p:txBody>
          <a:bodyPr/>
          <a:lstStyle/>
          <a:p>
            <a:fld id="{99A2C1EB-7767-4268-8FCF-CC4F625C67FC}" type="slidenum">
              <a:rPr lang="en-US" smtClean="0"/>
              <a:t>‹#›</a:t>
            </a:fld>
            <a:endParaRPr lang="en-US"/>
          </a:p>
        </p:txBody>
      </p:sp>
    </p:spTree>
    <p:extLst>
      <p:ext uri="{BB962C8B-B14F-4D97-AF65-F5344CB8AC3E}">
        <p14:creationId xmlns:p14="http://schemas.microsoft.com/office/powerpoint/2010/main" val="20856757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699C65-98D2-4D29-9AD7-0794565C16D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4911854-26FD-47F8-AFEF-48032B4968A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2F09BF7-F92F-42A9-9C53-B1B6420C53A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8720FCE-D7D8-415C-B2BD-B00D8547528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F0EF963-3C33-403C-B35F-95E120BF09E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E03029D-12E7-4CA7-BF3A-4E7516A87489}"/>
              </a:ext>
            </a:extLst>
          </p:cNvPr>
          <p:cNvSpPr>
            <a:spLocks noGrp="1"/>
          </p:cNvSpPr>
          <p:nvPr>
            <p:ph type="dt" sz="half" idx="10"/>
          </p:nvPr>
        </p:nvSpPr>
        <p:spPr/>
        <p:txBody>
          <a:bodyPr/>
          <a:lstStyle/>
          <a:p>
            <a:fld id="{5E109B4A-B05E-4587-86C5-FA3073F2FD0F}" type="datetimeFigureOut">
              <a:rPr lang="en-US" smtClean="0"/>
              <a:t>10/10/2019</a:t>
            </a:fld>
            <a:endParaRPr lang="en-US"/>
          </a:p>
        </p:txBody>
      </p:sp>
      <p:sp>
        <p:nvSpPr>
          <p:cNvPr id="8" name="Footer Placeholder 7">
            <a:extLst>
              <a:ext uri="{FF2B5EF4-FFF2-40B4-BE49-F238E27FC236}">
                <a16:creationId xmlns:a16="http://schemas.microsoft.com/office/drawing/2014/main" id="{8ADA361C-A842-412F-9745-B7275520680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E99996E-635B-4144-AB98-197EA176D626}"/>
              </a:ext>
            </a:extLst>
          </p:cNvPr>
          <p:cNvSpPr>
            <a:spLocks noGrp="1"/>
          </p:cNvSpPr>
          <p:nvPr>
            <p:ph type="sldNum" sz="quarter" idx="12"/>
          </p:nvPr>
        </p:nvSpPr>
        <p:spPr/>
        <p:txBody>
          <a:bodyPr/>
          <a:lstStyle/>
          <a:p>
            <a:fld id="{99A2C1EB-7767-4268-8FCF-CC4F625C67FC}" type="slidenum">
              <a:rPr lang="en-US" smtClean="0"/>
              <a:t>‹#›</a:t>
            </a:fld>
            <a:endParaRPr lang="en-US"/>
          </a:p>
        </p:txBody>
      </p:sp>
    </p:spTree>
    <p:extLst>
      <p:ext uri="{BB962C8B-B14F-4D97-AF65-F5344CB8AC3E}">
        <p14:creationId xmlns:p14="http://schemas.microsoft.com/office/powerpoint/2010/main" val="16975929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B1F616-FFE1-4B64-879C-88CD2820B08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06A571C-41C7-42F4-821B-2D3F2EF804B6}"/>
              </a:ext>
            </a:extLst>
          </p:cNvPr>
          <p:cNvSpPr>
            <a:spLocks noGrp="1"/>
          </p:cNvSpPr>
          <p:nvPr>
            <p:ph type="dt" sz="half" idx="10"/>
          </p:nvPr>
        </p:nvSpPr>
        <p:spPr/>
        <p:txBody>
          <a:bodyPr/>
          <a:lstStyle/>
          <a:p>
            <a:fld id="{5E109B4A-B05E-4587-86C5-FA3073F2FD0F}" type="datetimeFigureOut">
              <a:rPr lang="en-US" smtClean="0"/>
              <a:t>10/10/2019</a:t>
            </a:fld>
            <a:endParaRPr lang="en-US"/>
          </a:p>
        </p:txBody>
      </p:sp>
      <p:sp>
        <p:nvSpPr>
          <p:cNvPr id="4" name="Footer Placeholder 3">
            <a:extLst>
              <a:ext uri="{FF2B5EF4-FFF2-40B4-BE49-F238E27FC236}">
                <a16:creationId xmlns:a16="http://schemas.microsoft.com/office/drawing/2014/main" id="{BEC3086E-FCA6-49E8-88AB-A031A5D7E77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DC89BAA-94DA-476F-B91D-0B45DBDCCB96}"/>
              </a:ext>
            </a:extLst>
          </p:cNvPr>
          <p:cNvSpPr>
            <a:spLocks noGrp="1"/>
          </p:cNvSpPr>
          <p:nvPr>
            <p:ph type="sldNum" sz="quarter" idx="12"/>
          </p:nvPr>
        </p:nvSpPr>
        <p:spPr/>
        <p:txBody>
          <a:bodyPr/>
          <a:lstStyle/>
          <a:p>
            <a:fld id="{99A2C1EB-7767-4268-8FCF-CC4F625C67FC}" type="slidenum">
              <a:rPr lang="en-US" smtClean="0"/>
              <a:t>‹#›</a:t>
            </a:fld>
            <a:endParaRPr lang="en-US"/>
          </a:p>
        </p:txBody>
      </p:sp>
    </p:spTree>
    <p:extLst>
      <p:ext uri="{BB962C8B-B14F-4D97-AF65-F5344CB8AC3E}">
        <p14:creationId xmlns:p14="http://schemas.microsoft.com/office/powerpoint/2010/main" val="20925915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687F6E0-043B-4DB1-8D1C-9FB3FAE757C5}"/>
              </a:ext>
            </a:extLst>
          </p:cNvPr>
          <p:cNvSpPr>
            <a:spLocks noGrp="1"/>
          </p:cNvSpPr>
          <p:nvPr>
            <p:ph type="dt" sz="half" idx="10"/>
          </p:nvPr>
        </p:nvSpPr>
        <p:spPr/>
        <p:txBody>
          <a:bodyPr/>
          <a:lstStyle/>
          <a:p>
            <a:fld id="{5E109B4A-B05E-4587-86C5-FA3073F2FD0F}" type="datetimeFigureOut">
              <a:rPr lang="en-US" smtClean="0"/>
              <a:t>10/10/2019</a:t>
            </a:fld>
            <a:endParaRPr lang="en-US"/>
          </a:p>
        </p:txBody>
      </p:sp>
      <p:sp>
        <p:nvSpPr>
          <p:cNvPr id="3" name="Footer Placeholder 2">
            <a:extLst>
              <a:ext uri="{FF2B5EF4-FFF2-40B4-BE49-F238E27FC236}">
                <a16:creationId xmlns:a16="http://schemas.microsoft.com/office/drawing/2014/main" id="{9FFCD248-8617-4EDC-BA7D-58C54BB505F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9EE94CB-301D-4DF9-95F1-1A327736325E}"/>
              </a:ext>
            </a:extLst>
          </p:cNvPr>
          <p:cNvSpPr>
            <a:spLocks noGrp="1"/>
          </p:cNvSpPr>
          <p:nvPr>
            <p:ph type="sldNum" sz="quarter" idx="12"/>
          </p:nvPr>
        </p:nvSpPr>
        <p:spPr/>
        <p:txBody>
          <a:bodyPr/>
          <a:lstStyle/>
          <a:p>
            <a:fld id="{99A2C1EB-7767-4268-8FCF-CC4F625C67FC}" type="slidenum">
              <a:rPr lang="en-US" smtClean="0"/>
              <a:t>‹#›</a:t>
            </a:fld>
            <a:endParaRPr lang="en-US"/>
          </a:p>
        </p:txBody>
      </p:sp>
    </p:spTree>
    <p:extLst>
      <p:ext uri="{BB962C8B-B14F-4D97-AF65-F5344CB8AC3E}">
        <p14:creationId xmlns:p14="http://schemas.microsoft.com/office/powerpoint/2010/main" val="27416550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2D08DD-BB76-42B9-AD26-D0CF6085EED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ABD2295-AA59-4BAA-B17F-295110A22D9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B336CEE-4928-4821-9B37-EBA7D29C806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548F411-5C05-4E95-A2F2-B993D8973B4E}"/>
              </a:ext>
            </a:extLst>
          </p:cNvPr>
          <p:cNvSpPr>
            <a:spLocks noGrp="1"/>
          </p:cNvSpPr>
          <p:nvPr>
            <p:ph type="dt" sz="half" idx="10"/>
          </p:nvPr>
        </p:nvSpPr>
        <p:spPr/>
        <p:txBody>
          <a:bodyPr/>
          <a:lstStyle/>
          <a:p>
            <a:fld id="{5E109B4A-B05E-4587-86C5-FA3073F2FD0F}" type="datetimeFigureOut">
              <a:rPr lang="en-US" smtClean="0"/>
              <a:t>10/10/2019</a:t>
            </a:fld>
            <a:endParaRPr lang="en-US"/>
          </a:p>
        </p:txBody>
      </p:sp>
      <p:sp>
        <p:nvSpPr>
          <p:cNvPr id="6" name="Footer Placeholder 5">
            <a:extLst>
              <a:ext uri="{FF2B5EF4-FFF2-40B4-BE49-F238E27FC236}">
                <a16:creationId xmlns:a16="http://schemas.microsoft.com/office/drawing/2014/main" id="{F5A87732-479F-4CAC-A060-5049A0B237E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18AA2A0-A0B0-4036-B6DE-31ABD35650C4}"/>
              </a:ext>
            </a:extLst>
          </p:cNvPr>
          <p:cNvSpPr>
            <a:spLocks noGrp="1"/>
          </p:cNvSpPr>
          <p:nvPr>
            <p:ph type="sldNum" sz="quarter" idx="12"/>
          </p:nvPr>
        </p:nvSpPr>
        <p:spPr/>
        <p:txBody>
          <a:bodyPr/>
          <a:lstStyle/>
          <a:p>
            <a:fld id="{99A2C1EB-7767-4268-8FCF-CC4F625C67FC}" type="slidenum">
              <a:rPr lang="en-US" smtClean="0"/>
              <a:t>‹#›</a:t>
            </a:fld>
            <a:endParaRPr lang="en-US"/>
          </a:p>
        </p:txBody>
      </p:sp>
    </p:spTree>
    <p:extLst>
      <p:ext uri="{BB962C8B-B14F-4D97-AF65-F5344CB8AC3E}">
        <p14:creationId xmlns:p14="http://schemas.microsoft.com/office/powerpoint/2010/main" val="28153217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086864-C23B-4D3F-B28A-6687DBE979B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D6807FC-F7C2-4331-BEFE-C95B49CD3ED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1B7C4C5-C59D-4A2C-AA20-44E5D085C55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D7E9F4D-A10C-40D3-8F5D-0F70D550486D}"/>
              </a:ext>
            </a:extLst>
          </p:cNvPr>
          <p:cNvSpPr>
            <a:spLocks noGrp="1"/>
          </p:cNvSpPr>
          <p:nvPr>
            <p:ph type="dt" sz="half" idx="10"/>
          </p:nvPr>
        </p:nvSpPr>
        <p:spPr/>
        <p:txBody>
          <a:bodyPr/>
          <a:lstStyle/>
          <a:p>
            <a:fld id="{5E109B4A-B05E-4587-86C5-FA3073F2FD0F}" type="datetimeFigureOut">
              <a:rPr lang="en-US" smtClean="0"/>
              <a:t>10/10/2019</a:t>
            </a:fld>
            <a:endParaRPr lang="en-US"/>
          </a:p>
        </p:txBody>
      </p:sp>
      <p:sp>
        <p:nvSpPr>
          <p:cNvPr id="6" name="Footer Placeholder 5">
            <a:extLst>
              <a:ext uri="{FF2B5EF4-FFF2-40B4-BE49-F238E27FC236}">
                <a16:creationId xmlns:a16="http://schemas.microsoft.com/office/drawing/2014/main" id="{B8FF6D2A-E6C2-43A4-957F-D525BF71133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F10E534-D073-4392-B6E4-7352B164EA4D}"/>
              </a:ext>
            </a:extLst>
          </p:cNvPr>
          <p:cNvSpPr>
            <a:spLocks noGrp="1"/>
          </p:cNvSpPr>
          <p:nvPr>
            <p:ph type="sldNum" sz="quarter" idx="12"/>
          </p:nvPr>
        </p:nvSpPr>
        <p:spPr/>
        <p:txBody>
          <a:bodyPr/>
          <a:lstStyle/>
          <a:p>
            <a:fld id="{99A2C1EB-7767-4268-8FCF-CC4F625C67FC}" type="slidenum">
              <a:rPr lang="en-US" smtClean="0"/>
              <a:t>‹#›</a:t>
            </a:fld>
            <a:endParaRPr lang="en-US"/>
          </a:p>
        </p:txBody>
      </p:sp>
    </p:spTree>
    <p:extLst>
      <p:ext uri="{BB962C8B-B14F-4D97-AF65-F5344CB8AC3E}">
        <p14:creationId xmlns:p14="http://schemas.microsoft.com/office/powerpoint/2010/main" val="32812353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71744F8-CFD0-430C-8D7E-3A1F8C65CED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7F9C3B3-09E9-4453-826D-58D22480978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3C8B2BA-DCF7-43C0-984C-F65AABDE25D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E109B4A-B05E-4587-86C5-FA3073F2FD0F}" type="datetimeFigureOut">
              <a:rPr lang="en-US" smtClean="0"/>
              <a:t>10/10/2019</a:t>
            </a:fld>
            <a:endParaRPr lang="en-US"/>
          </a:p>
        </p:txBody>
      </p:sp>
      <p:sp>
        <p:nvSpPr>
          <p:cNvPr id="5" name="Footer Placeholder 4">
            <a:extLst>
              <a:ext uri="{FF2B5EF4-FFF2-40B4-BE49-F238E27FC236}">
                <a16:creationId xmlns:a16="http://schemas.microsoft.com/office/drawing/2014/main" id="{48755B1B-27A6-482E-BC93-FE7A6322479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2341F0F-16CA-4929-8854-AD992E5FF2F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9A2C1EB-7767-4268-8FCF-CC4F625C67FC}" type="slidenum">
              <a:rPr lang="en-US" smtClean="0"/>
              <a:t>‹#›</a:t>
            </a:fld>
            <a:endParaRPr lang="en-US"/>
          </a:p>
        </p:txBody>
      </p:sp>
    </p:spTree>
    <p:extLst>
      <p:ext uri="{BB962C8B-B14F-4D97-AF65-F5344CB8AC3E}">
        <p14:creationId xmlns:p14="http://schemas.microsoft.com/office/powerpoint/2010/main" val="28073019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E9355C-7976-4992-B667-30F55FDA8024}"/>
              </a:ext>
            </a:extLst>
          </p:cNvPr>
          <p:cNvSpPr>
            <a:spLocks noGrp="1"/>
          </p:cNvSpPr>
          <p:nvPr>
            <p:ph type="ctrTitle"/>
          </p:nvPr>
        </p:nvSpPr>
        <p:spPr/>
        <p:txBody>
          <a:bodyPr/>
          <a:lstStyle/>
          <a:p>
            <a:r>
              <a:rPr lang="en-US" dirty="0"/>
              <a:t>The Rise of Industry</a:t>
            </a:r>
          </a:p>
        </p:txBody>
      </p:sp>
      <p:sp>
        <p:nvSpPr>
          <p:cNvPr id="3" name="Subtitle 2">
            <a:extLst>
              <a:ext uri="{FF2B5EF4-FFF2-40B4-BE49-F238E27FC236}">
                <a16:creationId xmlns:a16="http://schemas.microsoft.com/office/drawing/2014/main" id="{9FCB2BBF-B2EF-4CEA-8F4F-D28CBDF3B7C6}"/>
              </a:ext>
            </a:extLst>
          </p:cNvPr>
          <p:cNvSpPr>
            <a:spLocks noGrp="1"/>
          </p:cNvSpPr>
          <p:nvPr>
            <p:ph type="subTitle" idx="1"/>
          </p:nvPr>
        </p:nvSpPr>
        <p:spPr/>
        <p:txBody>
          <a:bodyPr/>
          <a:lstStyle/>
          <a:p>
            <a:r>
              <a:rPr lang="en-US" dirty="0"/>
              <a:t>1860-1920</a:t>
            </a:r>
          </a:p>
        </p:txBody>
      </p:sp>
    </p:spTree>
    <p:extLst>
      <p:ext uri="{BB962C8B-B14F-4D97-AF65-F5344CB8AC3E}">
        <p14:creationId xmlns:p14="http://schemas.microsoft.com/office/powerpoint/2010/main" val="40698592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DEA0C2-82BA-42D5-BAC2-1083E2CB2536}"/>
              </a:ext>
            </a:extLst>
          </p:cNvPr>
          <p:cNvSpPr>
            <a:spLocks noGrp="1"/>
          </p:cNvSpPr>
          <p:nvPr>
            <p:ph type="title"/>
          </p:nvPr>
        </p:nvSpPr>
        <p:spPr>
          <a:xfrm>
            <a:off x="173665" y="167167"/>
            <a:ext cx="11844670" cy="1027740"/>
          </a:xfrm>
        </p:spPr>
        <p:txBody>
          <a:bodyPr/>
          <a:lstStyle/>
          <a:p>
            <a:pPr algn="ctr"/>
            <a:r>
              <a:rPr lang="en-US" dirty="0"/>
              <a:t>Technological Innovations</a:t>
            </a:r>
          </a:p>
        </p:txBody>
      </p:sp>
      <p:sp>
        <p:nvSpPr>
          <p:cNvPr id="3" name="Content Placeholder 2">
            <a:extLst>
              <a:ext uri="{FF2B5EF4-FFF2-40B4-BE49-F238E27FC236}">
                <a16:creationId xmlns:a16="http://schemas.microsoft.com/office/drawing/2014/main" id="{0CE9680A-300E-46C5-A85B-20A5FB73091E}"/>
              </a:ext>
            </a:extLst>
          </p:cNvPr>
          <p:cNvSpPr>
            <a:spLocks noGrp="1"/>
          </p:cNvSpPr>
          <p:nvPr>
            <p:ph idx="1"/>
          </p:nvPr>
        </p:nvSpPr>
        <p:spPr>
          <a:xfrm>
            <a:off x="173665" y="1357792"/>
            <a:ext cx="11844670" cy="4351338"/>
          </a:xfrm>
        </p:spPr>
        <p:txBody>
          <a:bodyPr/>
          <a:lstStyle/>
          <a:p>
            <a:pPr marL="0" indent="0" algn="ctr">
              <a:buNone/>
            </a:pPr>
            <a:r>
              <a:rPr lang="en-US" dirty="0"/>
              <a:t>A Growing Population</a:t>
            </a:r>
          </a:p>
          <a:p>
            <a:r>
              <a:rPr lang="en-US" dirty="0"/>
              <a:t>Between 1860 and 1920 the US Population will more than triple</a:t>
            </a:r>
          </a:p>
          <a:p>
            <a:r>
              <a:rPr lang="en-US" dirty="0"/>
              <a:t>This is fueled by European and Asian immigration. </a:t>
            </a:r>
          </a:p>
          <a:p>
            <a:r>
              <a:rPr lang="en-US" dirty="0"/>
              <a:t>Population growth is great for business growth, because you have a steady rise in demand and a ready supply of cheap labor</a:t>
            </a:r>
          </a:p>
          <a:p>
            <a:pPr marL="0" indent="0">
              <a:buNone/>
            </a:pPr>
            <a:endParaRPr lang="en-US" dirty="0"/>
          </a:p>
        </p:txBody>
      </p:sp>
      <p:graphicFrame>
        <p:nvGraphicFramePr>
          <p:cNvPr id="5" name="Table 4">
            <a:extLst>
              <a:ext uri="{FF2B5EF4-FFF2-40B4-BE49-F238E27FC236}">
                <a16:creationId xmlns:a16="http://schemas.microsoft.com/office/drawing/2014/main" id="{27827D1F-B9EA-4634-AE93-277D88BEEBE2}"/>
              </a:ext>
            </a:extLst>
          </p:cNvPr>
          <p:cNvGraphicFramePr>
            <a:graphicFrameLocks noGrp="1"/>
          </p:cNvGraphicFramePr>
          <p:nvPr>
            <p:extLst>
              <p:ext uri="{D42A27DB-BD31-4B8C-83A1-F6EECF244321}">
                <p14:modId xmlns:p14="http://schemas.microsoft.com/office/powerpoint/2010/main" val="1216530837"/>
              </p:ext>
            </p:extLst>
          </p:nvPr>
        </p:nvGraphicFramePr>
        <p:xfrm>
          <a:off x="871870" y="4100819"/>
          <a:ext cx="10579395" cy="2353144"/>
        </p:xfrm>
        <a:graphic>
          <a:graphicData uri="http://schemas.openxmlformats.org/drawingml/2006/table">
            <a:tbl>
              <a:tblPr firstRow="1" bandRow="1">
                <a:tableStyleId>{5C22544A-7EE6-4342-B048-85BDC9FD1C3A}</a:tableStyleId>
              </a:tblPr>
              <a:tblGrid>
                <a:gridCol w="3679723">
                  <a:extLst>
                    <a:ext uri="{9D8B030D-6E8A-4147-A177-3AD203B41FA5}">
                      <a16:colId xmlns:a16="http://schemas.microsoft.com/office/drawing/2014/main" val="1400545756"/>
                    </a:ext>
                  </a:extLst>
                </a:gridCol>
                <a:gridCol w="3373207">
                  <a:extLst>
                    <a:ext uri="{9D8B030D-6E8A-4147-A177-3AD203B41FA5}">
                      <a16:colId xmlns:a16="http://schemas.microsoft.com/office/drawing/2014/main" val="3065620616"/>
                    </a:ext>
                  </a:extLst>
                </a:gridCol>
                <a:gridCol w="3526465">
                  <a:extLst>
                    <a:ext uri="{9D8B030D-6E8A-4147-A177-3AD203B41FA5}">
                      <a16:colId xmlns:a16="http://schemas.microsoft.com/office/drawing/2014/main" val="1546572879"/>
                    </a:ext>
                  </a:extLst>
                </a:gridCol>
              </a:tblGrid>
              <a:tr h="588286">
                <a:tc>
                  <a:txBody>
                    <a:bodyPr/>
                    <a:lstStyle/>
                    <a:p>
                      <a:endParaRPr lang="en-US" dirty="0"/>
                    </a:p>
                  </a:txBody>
                  <a:tcPr/>
                </a:tc>
                <a:tc>
                  <a:txBody>
                    <a:bodyPr/>
                    <a:lstStyle/>
                    <a:p>
                      <a:pPr algn="ctr"/>
                      <a:r>
                        <a:rPr lang="en-US" dirty="0"/>
                        <a:t>1860</a:t>
                      </a:r>
                    </a:p>
                  </a:txBody>
                  <a:tcPr/>
                </a:tc>
                <a:tc>
                  <a:txBody>
                    <a:bodyPr/>
                    <a:lstStyle/>
                    <a:p>
                      <a:pPr algn="ctr"/>
                      <a:r>
                        <a:rPr lang="en-US" dirty="0"/>
                        <a:t>1920</a:t>
                      </a:r>
                    </a:p>
                  </a:txBody>
                  <a:tcPr/>
                </a:tc>
                <a:extLst>
                  <a:ext uri="{0D108BD9-81ED-4DB2-BD59-A6C34878D82A}">
                    <a16:rowId xmlns:a16="http://schemas.microsoft.com/office/drawing/2014/main" val="2558884854"/>
                  </a:ext>
                </a:extLst>
              </a:tr>
              <a:tr h="588286">
                <a:tc>
                  <a:txBody>
                    <a:bodyPr/>
                    <a:lstStyle/>
                    <a:p>
                      <a:r>
                        <a:rPr lang="en-US" dirty="0"/>
                        <a:t>Total US Population</a:t>
                      </a:r>
                    </a:p>
                  </a:txBody>
                  <a:tcPr/>
                </a:tc>
                <a:tc>
                  <a:txBody>
                    <a:bodyPr/>
                    <a:lstStyle/>
                    <a:p>
                      <a:pPr algn="ctr"/>
                      <a:r>
                        <a:rPr lang="en-US" dirty="0"/>
                        <a:t>31,443,321</a:t>
                      </a:r>
                    </a:p>
                  </a:txBody>
                  <a:tcPr/>
                </a:tc>
                <a:tc>
                  <a:txBody>
                    <a:bodyPr/>
                    <a:lstStyle/>
                    <a:p>
                      <a:pPr algn="ctr"/>
                      <a:r>
                        <a:rPr lang="en-US" dirty="0"/>
                        <a:t>106,021,557</a:t>
                      </a:r>
                    </a:p>
                  </a:txBody>
                  <a:tcPr/>
                </a:tc>
                <a:extLst>
                  <a:ext uri="{0D108BD9-81ED-4DB2-BD59-A6C34878D82A}">
                    <a16:rowId xmlns:a16="http://schemas.microsoft.com/office/drawing/2014/main" val="2417364991"/>
                  </a:ext>
                </a:extLst>
              </a:tr>
              <a:tr h="588286">
                <a:tc>
                  <a:txBody>
                    <a:bodyPr/>
                    <a:lstStyle/>
                    <a:p>
                      <a:r>
                        <a:rPr lang="en-US" dirty="0"/>
                        <a:t>US Labor Force</a:t>
                      </a:r>
                    </a:p>
                  </a:txBody>
                  <a:tcPr/>
                </a:tc>
                <a:tc>
                  <a:txBody>
                    <a:bodyPr/>
                    <a:lstStyle/>
                    <a:p>
                      <a:pPr algn="ctr"/>
                      <a:r>
                        <a:rPr lang="en-US" dirty="0"/>
                        <a:t>7,442,705</a:t>
                      </a:r>
                    </a:p>
                  </a:txBody>
                  <a:tcPr/>
                </a:tc>
                <a:tc>
                  <a:txBody>
                    <a:bodyPr/>
                    <a:lstStyle/>
                    <a:p>
                      <a:pPr algn="ctr"/>
                      <a:r>
                        <a:rPr lang="en-US" dirty="0"/>
                        <a:t>42,918,000</a:t>
                      </a:r>
                    </a:p>
                  </a:txBody>
                  <a:tcPr/>
                </a:tc>
                <a:extLst>
                  <a:ext uri="{0D108BD9-81ED-4DB2-BD59-A6C34878D82A}">
                    <a16:rowId xmlns:a16="http://schemas.microsoft.com/office/drawing/2014/main" val="1887316689"/>
                  </a:ext>
                </a:extLst>
              </a:tr>
              <a:tr h="588286">
                <a:tc>
                  <a:txBody>
                    <a:bodyPr/>
                    <a:lstStyle/>
                    <a:p>
                      <a:r>
                        <a:rPr lang="en-US" dirty="0"/>
                        <a:t>Foreign Born Population</a:t>
                      </a:r>
                    </a:p>
                  </a:txBody>
                  <a:tcPr/>
                </a:tc>
                <a:tc>
                  <a:txBody>
                    <a:bodyPr/>
                    <a:lstStyle/>
                    <a:p>
                      <a:pPr algn="ctr"/>
                      <a:r>
                        <a:rPr lang="en-US" dirty="0"/>
                        <a:t>4,138,697</a:t>
                      </a:r>
                    </a:p>
                  </a:txBody>
                  <a:tcPr/>
                </a:tc>
                <a:tc>
                  <a:txBody>
                    <a:bodyPr/>
                    <a:lstStyle/>
                    <a:p>
                      <a:pPr algn="ctr"/>
                      <a:r>
                        <a:rPr lang="en-US" dirty="0"/>
                        <a:t>13,920,692</a:t>
                      </a:r>
                    </a:p>
                  </a:txBody>
                  <a:tcPr/>
                </a:tc>
                <a:extLst>
                  <a:ext uri="{0D108BD9-81ED-4DB2-BD59-A6C34878D82A}">
                    <a16:rowId xmlns:a16="http://schemas.microsoft.com/office/drawing/2014/main" val="4113392739"/>
                  </a:ext>
                </a:extLst>
              </a:tr>
            </a:tbl>
          </a:graphicData>
        </a:graphic>
      </p:graphicFrame>
    </p:spTree>
    <p:extLst>
      <p:ext uri="{BB962C8B-B14F-4D97-AF65-F5344CB8AC3E}">
        <p14:creationId xmlns:p14="http://schemas.microsoft.com/office/powerpoint/2010/main" val="36529315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EB0E67-B32C-42DD-84E3-9CE2219F4C6D}"/>
              </a:ext>
            </a:extLst>
          </p:cNvPr>
          <p:cNvSpPr>
            <a:spLocks noGrp="1"/>
          </p:cNvSpPr>
          <p:nvPr>
            <p:ph type="title"/>
          </p:nvPr>
        </p:nvSpPr>
        <p:spPr>
          <a:xfrm>
            <a:off x="200247" y="0"/>
            <a:ext cx="11791507" cy="694070"/>
          </a:xfrm>
        </p:spPr>
        <p:txBody>
          <a:bodyPr>
            <a:normAutofit fontScale="90000"/>
          </a:bodyPr>
          <a:lstStyle/>
          <a:p>
            <a:pPr algn="ctr"/>
            <a:r>
              <a:rPr lang="en-US" dirty="0"/>
              <a:t>Technological Innovations</a:t>
            </a:r>
          </a:p>
        </p:txBody>
      </p:sp>
      <p:sp>
        <p:nvSpPr>
          <p:cNvPr id="3" name="Content Placeholder 2">
            <a:extLst>
              <a:ext uri="{FF2B5EF4-FFF2-40B4-BE49-F238E27FC236}">
                <a16:creationId xmlns:a16="http://schemas.microsoft.com/office/drawing/2014/main" id="{C515B3F7-6755-47DD-9D31-95D9603C5B86}"/>
              </a:ext>
            </a:extLst>
          </p:cNvPr>
          <p:cNvSpPr>
            <a:spLocks noGrp="1"/>
          </p:cNvSpPr>
          <p:nvPr>
            <p:ph idx="1"/>
          </p:nvPr>
        </p:nvSpPr>
        <p:spPr>
          <a:xfrm>
            <a:off x="200247" y="797442"/>
            <a:ext cx="11791506" cy="5818963"/>
          </a:xfrm>
        </p:spPr>
        <p:txBody>
          <a:bodyPr>
            <a:normAutofit lnSpcReduction="10000"/>
          </a:bodyPr>
          <a:lstStyle/>
          <a:p>
            <a:pPr marL="0" indent="0" algn="ctr">
              <a:buNone/>
            </a:pPr>
            <a:r>
              <a:rPr lang="en-US" dirty="0"/>
              <a:t>Emergence of a National Market</a:t>
            </a:r>
          </a:p>
          <a:p>
            <a:r>
              <a:rPr lang="en-US" dirty="0"/>
              <a:t>RR make it cheaper to transport goods to other parts of the country</a:t>
            </a:r>
          </a:p>
          <a:p>
            <a:r>
              <a:rPr lang="en-US" dirty="0"/>
              <a:t>Marketing and advertising methods are developed</a:t>
            </a:r>
          </a:p>
          <a:p>
            <a:r>
              <a:rPr lang="en-US" dirty="0"/>
              <a:t>New types of stores- department stores, chain stores, mail-ordered houses (Sears &amp; Roebuck) and specialty shops all bought large quantities at a discount in order to sell to consumers at a profit.</a:t>
            </a:r>
          </a:p>
          <a:p>
            <a:pPr marL="0" indent="0" algn="ctr">
              <a:buNone/>
            </a:pPr>
            <a:r>
              <a:rPr lang="en-US" dirty="0"/>
              <a:t>Rise of the Corporation</a:t>
            </a:r>
          </a:p>
          <a:p>
            <a:r>
              <a:rPr lang="en-US" dirty="0"/>
              <a:t>Company chartered by a state and recognized in law as a separate “person”</a:t>
            </a:r>
          </a:p>
          <a:p>
            <a:r>
              <a:rPr lang="en-US" dirty="0"/>
              <a:t>Corporation issues stocks to investors</a:t>
            </a:r>
          </a:p>
          <a:p>
            <a:r>
              <a:rPr lang="en-US" dirty="0"/>
              <a:t>Stockholders elect a Board of Directors who appoints a general manager (CEO) to run the company</a:t>
            </a:r>
          </a:p>
          <a:p>
            <a:r>
              <a:rPr lang="en-US" dirty="0"/>
              <a:t>Stocks can be sold or transferred or inherited.  Selling stock allowed companies to gather large amounts of money to grow their company</a:t>
            </a:r>
          </a:p>
        </p:txBody>
      </p:sp>
    </p:spTree>
    <p:extLst>
      <p:ext uri="{BB962C8B-B14F-4D97-AF65-F5344CB8AC3E}">
        <p14:creationId xmlns:p14="http://schemas.microsoft.com/office/powerpoint/2010/main" val="4656294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4913A8-6D4E-4425-8F79-861E6CED4EB4}"/>
              </a:ext>
            </a:extLst>
          </p:cNvPr>
          <p:cNvSpPr>
            <a:spLocks noGrp="1"/>
          </p:cNvSpPr>
          <p:nvPr>
            <p:ph type="title"/>
          </p:nvPr>
        </p:nvSpPr>
        <p:spPr>
          <a:xfrm>
            <a:off x="173665" y="215013"/>
            <a:ext cx="11844670" cy="932047"/>
          </a:xfrm>
        </p:spPr>
        <p:txBody>
          <a:bodyPr/>
          <a:lstStyle/>
          <a:p>
            <a:pPr algn="ctr"/>
            <a:r>
              <a:rPr lang="en-US" dirty="0"/>
              <a:t>Technological Innovations</a:t>
            </a:r>
          </a:p>
        </p:txBody>
      </p:sp>
      <p:sp>
        <p:nvSpPr>
          <p:cNvPr id="3" name="Content Placeholder 2">
            <a:extLst>
              <a:ext uri="{FF2B5EF4-FFF2-40B4-BE49-F238E27FC236}">
                <a16:creationId xmlns:a16="http://schemas.microsoft.com/office/drawing/2014/main" id="{2825B11A-841E-42FD-A33C-21170F5F676F}"/>
              </a:ext>
            </a:extLst>
          </p:cNvPr>
          <p:cNvSpPr>
            <a:spLocks noGrp="1"/>
          </p:cNvSpPr>
          <p:nvPr>
            <p:ph idx="1"/>
          </p:nvPr>
        </p:nvSpPr>
        <p:spPr>
          <a:xfrm>
            <a:off x="173665" y="1233377"/>
            <a:ext cx="11844670" cy="5409610"/>
          </a:xfrm>
        </p:spPr>
        <p:txBody>
          <a:bodyPr>
            <a:normAutofit lnSpcReduction="10000"/>
          </a:bodyPr>
          <a:lstStyle/>
          <a:p>
            <a:pPr marL="0" indent="0" algn="ctr">
              <a:buNone/>
            </a:pPr>
            <a:r>
              <a:rPr lang="en-US" dirty="0"/>
              <a:t>Corporations continued</a:t>
            </a:r>
          </a:p>
          <a:p>
            <a:r>
              <a:rPr lang="en-US" dirty="0"/>
              <a:t>Larger business can make larger facilities and modernize more rapidly</a:t>
            </a:r>
          </a:p>
          <a:p>
            <a:r>
              <a:rPr lang="en-US" dirty="0"/>
              <a:t>They can be more efficient because they can specialize inside the factory and  develop a better factory design like the assembly line.</a:t>
            </a:r>
          </a:p>
          <a:p>
            <a:r>
              <a:rPr lang="en-US" dirty="0"/>
              <a:t>Corporations can obtain raw materials cheaper from supplier because they buy in bulk. Some will even acquire their own sources of supply</a:t>
            </a:r>
          </a:p>
          <a:p>
            <a:r>
              <a:rPr lang="en-US" dirty="0"/>
              <a:t>Vertical distribution- own their own source of raw materials, their own transportation networks, and their own manufacturing facilities</a:t>
            </a:r>
          </a:p>
          <a:p>
            <a:pPr marL="0" indent="0" algn="ctr">
              <a:buNone/>
            </a:pPr>
            <a:r>
              <a:rPr lang="en-US" dirty="0"/>
              <a:t>Entrepreneurial Spirit</a:t>
            </a:r>
          </a:p>
          <a:p>
            <a:r>
              <a:rPr lang="en-US" dirty="0"/>
              <a:t>Entrepreneurs are those who take risks in business to make profit. Leading entrepreneurs considered themselves captains of industry for using new technology to make better and cheaper products. Critics will call them robber barons, who exploit workers, used dishonest tactics, and created monopolies </a:t>
            </a:r>
          </a:p>
        </p:txBody>
      </p:sp>
    </p:spTree>
    <p:extLst>
      <p:ext uri="{BB962C8B-B14F-4D97-AF65-F5344CB8AC3E}">
        <p14:creationId xmlns:p14="http://schemas.microsoft.com/office/powerpoint/2010/main" val="40182209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416361-ED8A-464A-8708-771672D9D123}"/>
              </a:ext>
            </a:extLst>
          </p:cNvPr>
          <p:cNvSpPr>
            <a:spLocks noGrp="1"/>
          </p:cNvSpPr>
          <p:nvPr>
            <p:ph type="title"/>
          </p:nvPr>
        </p:nvSpPr>
        <p:spPr>
          <a:xfrm>
            <a:off x="262467" y="178860"/>
            <a:ext cx="11794066" cy="871008"/>
          </a:xfrm>
        </p:spPr>
        <p:txBody>
          <a:bodyPr/>
          <a:lstStyle/>
          <a:p>
            <a:pPr algn="ctr"/>
            <a:r>
              <a:rPr lang="en-US" dirty="0"/>
              <a:t>Great Entrepreneurs of the Gilded Age</a:t>
            </a:r>
          </a:p>
        </p:txBody>
      </p:sp>
      <p:sp>
        <p:nvSpPr>
          <p:cNvPr id="3" name="Content Placeholder 2">
            <a:extLst>
              <a:ext uri="{FF2B5EF4-FFF2-40B4-BE49-F238E27FC236}">
                <a16:creationId xmlns:a16="http://schemas.microsoft.com/office/drawing/2014/main" id="{3F056025-EFEB-4665-949B-086B1125CD1A}"/>
              </a:ext>
            </a:extLst>
          </p:cNvPr>
          <p:cNvSpPr>
            <a:spLocks noGrp="1"/>
          </p:cNvSpPr>
          <p:nvPr>
            <p:ph idx="1"/>
          </p:nvPr>
        </p:nvSpPr>
        <p:spPr>
          <a:xfrm>
            <a:off x="262467" y="1049868"/>
            <a:ext cx="11794066" cy="5647265"/>
          </a:xfrm>
        </p:spPr>
        <p:txBody>
          <a:bodyPr>
            <a:normAutofit fontScale="92500" lnSpcReduction="10000"/>
          </a:bodyPr>
          <a:lstStyle/>
          <a:p>
            <a:r>
              <a:rPr lang="en-US" dirty="0"/>
              <a:t>Something that is gilded means that it has a thin layer of gold on top of another metal. This term is used to refer to America’s 2</a:t>
            </a:r>
            <a:r>
              <a:rPr lang="en-US" baseline="30000" dirty="0"/>
              <a:t>nd</a:t>
            </a:r>
            <a:r>
              <a:rPr lang="en-US" dirty="0"/>
              <a:t> Industrial Revolution</a:t>
            </a:r>
          </a:p>
          <a:p>
            <a:r>
              <a:rPr lang="en-US" dirty="0"/>
              <a:t>The name comes from a novel by Mark Twain and Charles Dudley which criticized greed and corruption in American society like famous entrepreneurs.</a:t>
            </a:r>
          </a:p>
          <a:p>
            <a:pPr marL="0" indent="0" algn="ctr">
              <a:buNone/>
            </a:pPr>
            <a:r>
              <a:rPr lang="en-US" dirty="0"/>
              <a:t>Andrew Carnegie (1835-1919)</a:t>
            </a:r>
          </a:p>
          <a:p>
            <a:r>
              <a:rPr lang="en-US" dirty="0"/>
              <a:t>Immigrant from Scotland, will work various jobs until he is running a RR line</a:t>
            </a:r>
          </a:p>
          <a:p>
            <a:r>
              <a:rPr lang="en-US" dirty="0"/>
              <a:t>Will start the Keystone Bridge Company, uses the Bessemer Process for steel to build the first bridge for trains to span the Mississippi River. </a:t>
            </a:r>
          </a:p>
          <a:p>
            <a:r>
              <a:rPr lang="en-US" dirty="0"/>
              <a:t>He buys out competing companies in the 1870’s and teams up with Henry Clay Frick to get a hold of Frick’s coke operation. He will then remove middle men and made use of immigrant labor for low wages. </a:t>
            </a:r>
          </a:p>
          <a:p>
            <a:r>
              <a:rPr lang="en-US" dirty="0"/>
              <a:t>Frick will break the back of the steel workers union in the 1892 Homestead Strike. Carnegie will help, then buy iron mines, a coke works, a limestone company, railroads and a fleet of ore boats. This will give him complete control over all stages of production and distribution, which is known as vertical integration.  </a:t>
            </a:r>
          </a:p>
        </p:txBody>
      </p:sp>
    </p:spTree>
    <p:extLst>
      <p:ext uri="{BB962C8B-B14F-4D97-AF65-F5344CB8AC3E}">
        <p14:creationId xmlns:p14="http://schemas.microsoft.com/office/powerpoint/2010/main" val="19719063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4001" y="153459"/>
            <a:ext cx="11853333" cy="887941"/>
          </a:xfrm>
        </p:spPr>
        <p:txBody>
          <a:bodyPr/>
          <a:lstStyle/>
          <a:p>
            <a:pPr algn="ctr"/>
            <a:r>
              <a:rPr lang="en-US" dirty="0"/>
              <a:t>Great Entrepreneurs of the Gilded Age</a:t>
            </a:r>
          </a:p>
        </p:txBody>
      </p:sp>
      <p:sp>
        <p:nvSpPr>
          <p:cNvPr id="3" name="Content Placeholder 2"/>
          <p:cNvSpPr>
            <a:spLocks noGrp="1"/>
          </p:cNvSpPr>
          <p:nvPr>
            <p:ph idx="1"/>
          </p:nvPr>
        </p:nvSpPr>
        <p:spPr>
          <a:xfrm>
            <a:off x="254001" y="1253066"/>
            <a:ext cx="11853333" cy="5350933"/>
          </a:xfrm>
        </p:spPr>
        <p:txBody>
          <a:bodyPr/>
          <a:lstStyle/>
          <a:p>
            <a:pPr marL="0" indent="0" algn="ctr">
              <a:buNone/>
            </a:pPr>
            <a:r>
              <a:rPr lang="en-US" dirty="0"/>
              <a:t>Carnegie continued</a:t>
            </a:r>
          </a:p>
          <a:p>
            <a:r>
              <a:rPr lang="en-US" dirty="0"/>
              <a:t>By the end of the century Carnegie is producing one quarter of all the steel made in the US. </a:t>
            </a:r>
          </a:p>
          <a:p>
            <a:r>
              <a:rPr lang="en-US" dirty="0"/>
              <a:t>Will sell his company in 1901 to JP Morgan for 480 million (309 billion) and will spend the rest of his life giving his money away </a:t>
            </a:r>
          </a:p>
          <a:p>
            <a:pPr marL="0" indent="0" algn="ctr">
              <a:buNone/>
            </a:pPr>
            <a:r>
              <a:rPr lang="en-US" dirty="0"/>
              <a:t>John D Rockefeller (1839-1937)</a:t>
            </a:r>
          </a:p>
          <a:p>
            <a:r>
              <a:rPr lang="en-US" dirty="0"/>
              <a:t>Made money during the Civil War by investing in oil refineries in Ohio</a:t>
            </a:r>
          </a:p>
          <a:p>
            <a:r>
              <a:rPr lang="en-US" dirty="0"/>
              <a:t>1870 will form Standard Oil Company</a:t>
            </a:r>
          </a:p>
          <a:p>
            <a:r>
              <a:rPr lang="en-US" dirty="0"/>
              <a:t>He will purchase local rivals in the 1870’s and expand into other states.</a:t>
            </a:r>
          </a:p>
          <a:p>
            <a:r>
              <a:rPr lang="en-US" dirty="0"/>
              <a:t>He will transport his oil via train initially, getting kickbacks from them and later on will build his own pipeline to transport his oil  </a:t>
            </a:r>
          </a:p>
        </p:txBody>
      </p:sp>
    </p:spTree>
    <p:extLst>
      <p:ext uri="{BB962C8B-B14F-4D97-AF65-F5344CB8AC3E}">
        <p14:creationId xmlns:p14="http://schemas.microsoft.com/office/powerpoint/2010/main" val="18910428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6267" y="102658"/>
            <a:ext cx="11921066" cy="879475"/>
          </a:xfrm>
        </p:spPr>
        <p:txBody>
          <a:bodyPr/>
          <a:lstStyle/>
          <a:p>
            <a:pPr algn="ctr"/>
            <a:r>
              <a:rPr lang="en-US" dirty="0"/>
              <a:t>Great Entrepreneurs of the Gilded Age</a:t>
            </a:r>
          </a:p>
        </p:txBody>
      </p:sp>
      <p:sp>
        <p:nvSpPr>
          <p:cNvPr id="3" name="Content Placeholder 2"/>
          <p:cNvSpPr>
            <a:spLocks noGrp="1"/>
          </p:cNvSpPr>
          <p:nvPr>
            <p:ph idx="1"/>
          </p:nvPr>
        </p:nvSpPr>
        <p:spPr>
          <a:xfrm>
            <a:off x="186266" y="1143000"/>
            <a:ext cx="11827933" cy="5461000"/>
          </a:xfrm>
        </p:spPr>
        <p:txBody>
          <a:bodyPr>
            <a:normAutofit/>
          </a:bodyPr>
          <a:lstStyle/>
          <a:p>
            <a:pPr marL="0" indent="0" algn="ctr">
              <a:buNone/>
            </a:pPr>
            <a:r>
              <a:rPr lang="en-US" dirty="0"/>
              <a:t>Rockefeller continues</a:t>
            </a:r>
          </a:p>
          <a:p>
            <a:r>
              <a:rPr lang="en-US" dirty="0"/>
              <a:t>In 1882 he will establish the Standard Oil Trust. It will bring 90% of all oil refining in the US under his control, horizontal integration. (When one owner controls all companies and facilities at one stage of production of a good or commodity)</a:t>
            </a:r>
          </a:p>
          <a:p>
            <a:r>
              <a:rPr lang="en-US" dirty="0"/>
              <a:t>At the same time he will lower the price of kerosene by 80% so everyone can buy it to light their homes, raising demand.</a:t>
            </a:r>
          </a:p>
          <a:p>
            <a:r>
              <a:rPr lang="en-US" dirty="0"/>
              <a:t>When electricity threatens his business the invention of automobiles needing gasoline helps him out.  </a:t>
            </a:r>
          </a:p>
          <a:p>
            <a:r>
              <a:rPr lang="en-US" dirty="0"/>
              <a:t>Just like Carnegie, Rockefeller will get rid of middlemen, using technology and scientists to become more efficient, use cheap labor, and will turn to philanthropy in his old age. </a:t>
            </a:r>
          </a:p>
        </p:txBody>
      </p:sp>
    </p:spTree>
    <p:extLst>
      <p:ext uri="{BB962C8B-B14F-4D97-AF65-F5344CB8AC3E}">
        <p14:creationId xmlns:p14="http://schemas.microsoft.com/office/powerpoint/2010/main" val="2434087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6633" y="144993"/>
            <a:ext cx="11878734" cy="845608"/>
          </a:xfrm>
        </p:spPr>
        <p:txBody>
          <a:bodyPr/>
          <a:lstStyle/>
          <a:p>
            <a:pPr algn="ctr"/>
            <a:r>
              <a:rPr lang="en-US" dirty="0"/>
              <a:t>Great Entrepreneurs of the Gilded Age</a:t>
            </a:r>
          </a:p>
        </p:txBody>
      </p:sp>
      <p:sp>
        <p:nvSpPr>
          <p:cNvPr id="3" name="Content Placeholder 2"/>
          <p:cNvSpPr>
            <a:spLocks noGrp="1"/>
          </p:cNvSpPr>
          <p:nvPr>
            <p:ph idx="1"/>
          </p:nvPr>
        </p:nvSpPr>
        <p:spPr>
          <a:xfrm>
            <a:off x="156633" y="990601"/>
            <a:ext cx="11878734" cy="4940830"/>
          </a:xfrm>
        </p:spPr>
        <p:txBody>
          <a:bodyPr/>
          <a:lstStyle/>
          <a:p>
            <a:pPr marL="0" indent="0" algn="ctr">
              <a:buNone/>
            </a:pPr>
            <a:r>
              <a:rPr lang="en-US" dirty="0"/>
              <a:t>John Pierpont (JP) Morgan 1837-1913</a:t>
            </a:r>
          </a:p>
          <a:p>
            <a:r>
              <a:rPr lang="en-US" dirty="0"/>
              <a:t>Son of a banker and financier. Early career was spent consolidating failing railroad companies</a:t>
            </a:r>
          </a:p>
          <a:p>
            <a:r>
              <a:rPr lang="en-US" dirty="0"/>
              <a:t>He wants to start his own business, joins Edison in 1892 to form the Edison Electric Company. Edison opposes the use of Alternating Current (AC) and when he is proven wrong Morgan will push Edison out and rename the company General Electric and adopt Tesla’s model</a:t>
            </a:r>
          </a:p>
          <a:p>
            <a:r>
              <a:rPr lang="en-US" dirty="0"/>
              <a:t> 1895 he will form the JP Morgan and Company , a commercial and investment banking institution. </a:t>
            </a:r>
          </a:p>
          <a:p>
            <a:r>
              <a:rPr lang="en-US" dirty="0"/>
              <a:t>1901 he buys Carnegie’s steelworks and joins other steel companies to form US Steel, the first billion dollar company in the US </a:t>
            </a:r>
          </a:p>
        </p:txBody>
      </p:sp>
    </p:spTree>
    <p:extLst>
      <p:ext uri="{BB962C8B-B14F-4D97-AF65-F5344CB8AC3E}">
        <p14:creationId xmlns:p14="http://schemas.microsoft.com/office/powerpoint/2010/main" val="279300462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5466" y="187325"/>
            <a:ext cx="11921067" cy="1133475"/>
          </a:xfrm>
        </p:spPr>
        <p:txBody>
          <a:bodyPr>
            <a:normAutofit fontScale="90000"/>
          </a:bodyPr>
          <a:lstStyle/>
          <a:p>
            <a:pPr algn="ctr"/>
            <a:r>
              <a:rPr lang="en-US" dirty="0"/>
              <a:t>The Consolidation of Big Business and the Government Response </a:t>
            </a:r>
          </a:p>
        </p:txBody>
      </p:sp>
      <p:sp>
        <p:nvSpPr>
          <p:cNvPr id="3" name="Content Placeholder 2"/>
          <p:cNvSpPr>
            <a:spLocks noGrp="1"/>
          </p:cNvSpPr>
          <p:nvPr>
            <p:ph idx="1"/>
          </p:nvPr>
        </p:nvSpPr>
        <p:spPr>
          <a:xfrm>
            <a:off x="135466" y="1320800"/>
            <a:ext cx="11921067" cy="5427133"/>
          </a:xfrm>
        </p:spPr>
        <p:txBody>
          <a:bodyPr/>
          <a:lstStyle/>
          <a:p>
            <a:r>
              <a:rPr lang="en-US" dirty="0"/>
              <a:t>Speculation of Railroad lines will lead to the Depression of 1873. This will allow these Robber Barons to drive other competitors out of business or buy them. </a:t>
            </a:r>
          </a:p>
          <a:p>
            <a:r>
              <a:rPr lang="en-US" dirty="0"/>
              <a:t>Because of this other companies will band together.</a:t>
            </a:r>
          </a:p>
          <a:p>
            <a:r>
              <a:rPr lang="en-US" dirty="0"/>
              <a:t>Pooling agreements- informal agreements to fix prices or divide markets on a regional basis, often used by railroad companies</a:t>
            </a:r>
          </a:p>
          <a:p>
            <a:r>
              <a:rPr lang="en-US" dirty="0"/>
              <a:t>Trusts- originally set up to get around state laws, stockholders give up their stocks in a company to a board of directors in exchange for trust certificates. Will allow them to gain a monopoly of a commodity with the potential of having both vertical and horizontal integration. Ex: Standard Oil</a:t>
            </a:r>
          </a:p>
          <a:p>
            <a:r>
              <a:rPr lang="en-US" dirty="0"/>
              <a:t>Holding company- a company that owned a controlling number of shares in other companies</a:t>
            </a:r>
          </a:p>
          <a:p>
            <a:r>
              <a:rPr lang="en-US" dirty="0"/>
              <a:t>Monopoly- complete control over the production of a good or service</a:t>
            </a:r>
          </a:p>
        </p:txBody>
      </p:sp>
    </p:spTree>
    <p:extLst>
      <p:ext uri="{BB962C8B-B14F-4D97-AF65-F5344CB8AC3E}">
        <p14:creationId xmlns:p14="http://schemas.microsoft.com/office/powerpoint/2010/main" val="248475330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564CE8-02C3-4033-9C2E-270CC2FE75D8}"/>
              </a:ext>
            </a:extLst>
          </p:cNvPr>
          <p:cNvSpPr>
            <a:spLocks noGrp="1"/>
          </p:cNvSpPr>
          <p:nvPr>
            <p:ph type="title"/>
          </p:nvPr>
        </p:nvSpPr>
        <p:spPr>
          <a:xfrm>
            <a:off x="118946" y="164403"/>
            <a:ext cx="11954108" cy="1140290"/>
          </a:xfrm>
        </p:spPr>
        <p:txBody>
          <a:bodyPr>
            <a:normAutofit fontScale="90000"/>
          </a:bodyPr>
          <a:lstStyle/>
          <a:p>
            <a:pPr algn="ctr"/>
            <a:r>
              <a:rPr lang="en-US" dirty="0"/>
              <a:t>The Consolidation of Big Business and the Government Response </a:t>
            </a:r>
          </a:p>
        </p:txBody>
      </p:sp>
      <p:sp>
        <p:nvSpPr>
          <p:cNvPr id="3" name="Content Placeholder 2">
            <a:extLst>
              <a:ext uri="{FF2B5EF4-FFF2-40B4-BE49-F238E27FC236}">
                <a16:creationId xmlns:a16="http://schemas.microsoft.com/office/drawing/2014/main" id="{905913DB-35BC-4AC2-9C15-93EF732FA447}"/>
              </a:ext>
            </a:extLst>
          </p:cNvPr>
          <p:cNvSpPr>
            <a:spLocks noGrp="1"/>
          </p:cNvSpPr>
          <p:nvPr>
            <p:ph idx="1"/>
          </p:nvPr>
        </p:nvSpPr>
        <p:spPr>
          <a:xfrm>
            <a:off x="118945" y="1483112"/>
            <a:ext cx="11954107" cy="5210485"/>
          </a:xfrm>
        </p:spPr>
        <p:txBody>
          <a:bodyPr/>
          <a:lstStyle/>
          <a:p>
            <a:pPr marL="0" indent="0" algn="ctr">
              <a:buNone/>
            </a:pPr>
            <a:r>
              <a:rPr lang="en-US" dirty="0"/>
              <a:t>Government Response</a:t>
            </a:r>
          </a:p>
          <a:p>
            <a:r>
              <a:rPr lang="en-US" dirty="0"/>
              <a:t>At first gov’t will take few steps to curb Big Business power. </a:t>
            </a:r>
          </a:p>
          <a:p>
            <a:r>
              <a:rPr lang="en-US" dirty="0"/>
              <a:t>It will help Big Business by the absence of regulations, or corporate taxes, and its failure to protect workers or consumers</a:t>
            </a:r>
          </a:p>
          <a:p>
            <a:r>
              <a:rPr lang="en-US" dirty="0"/>
              <a:t>A series of Supreme Court rulings will affirm that gov’t cannot interfere between employers and their employees. Meanwhile some business leaders will give hefty campaign contributions or bribe public officials. They used gov’t support to break up unions and prevent strikes at the same time they say that gov’t should not interfere with business</a:t>
            </a:r>
          </a:p>
          <a:p>
            <a:r>
              <a:rPr lang="en-US" dirty="0"/>
              <a:t>Reformers will demand that gov’t regulate Big Business and prevent the formation of monopolies. Lawmakers agreed that monopolies posed a greater danger to free markets than gov’t interference, bring the first anti-trust laws.</a:t>
            </a:r>
          </a:p>
        </p:txBody>
      </p:sp>
    </p:spTree>
    <p:extLst>
      <p:ext uri="{BB962C8B-B14F-4D97-AF65-F5344CB8AC3E}">
        <p14:creationId xmlns:p14="http://schemas.microsoft.com/office/powerpoint/2010/main" val="356592237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933" y="77259"/>
            <a:ext cx="11954934" cy="1192742"/>
          </a:xfrm>
        </p:spPr>
        <p:txBody>
          <a:bodyPr>
            <a:normAutofit fontScale="90000"/>
          </a:bodyPr>
          <a:lstStyle/>
          <a:p>
            <a:pPr algn="ctr"/>
            <a:r>
              <a:rPr lang="en-US" dirty="0"/>
              <a:t>The Consolidation of Big Business and the Government Response </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763258032"/>
              </p:ext>
            </p:extLst>
          </p:nvPr>
        </p:nvGraphicFramePr>
        <p:xfrm>
          <a:off x="143933" y="1210732"/>
          <a:ext cx="11953876" cy="5558829"/>
        </p:xfrm>
        <a:graphic>
          <a:graphicData uri="http://schemas.openxmlformats.org/drawingml/2006/table">
            <a:tbl>
              <a:tblPr firstRow="1" bandRow="1">
                <a:tableStyleId>{5C22544A-7EE6-4342-B048-85BDC9FD1C3A}</a:tableStyleId>
              </a:tblPr>
              <a:tblGrid>
                <a:gridCol w="2505604">
                  <a:extLst>
                    <a:ext uri="{9D8B030D-6E8A-4147-A177-3AD203B41FA5}">
                      <a16:colId xmlns:a16="http://schemas.microsoft.com/office/drawing/2014/main" val="20000"/>
                    </a:ext>
                  </a:extLst>
                </a:gridCol>
                <a:gridCol w="9448272">
                  <a:extLst>
                    <a:ext uri="{9D8B030D-6E8A-4147-A177-3AD203B41FA5}">
                      <a16:colId xmlns:a16="http://schemas.microsoft.com/office/drawing/2014/main" val="20001"/>
                    </a:ext>
                  </a:extLst>
                </a:gridCol>
              </a:tblGrid>
              <a:tr h="438189">
                <a:tc>
                  <a:txBody>
                    <a:bodyPr/>
                    <a:lstStyle/>
                    <a:p>
                      <a:endParaRPr lang="en-US" dirty="0"/>
                    </a:p>
                  </a:txBody>
                  <a:tcPr/>
                </a:tc>
                <a:tc>
                  <a:txBody>
                    <a:bodyPr/>
                    <a:lstStyle/>
                    <a:p>
                      <a:endParaRPr lang="en-US"/>
                    </a:p>
                  </a:txBody>
                  <a:tcPr/>
                </a:tc>
                <a:extLst>
                  <a:ext uri="{0D108BD9-81ED-4DB2-BD59-A6C34878D82A}">
                    <a16:rowId xmlns:a16="http://schemas.microsoft.com/office/drawing/2014/main" val="10000"/>
                  </a:ext>
                </a:extLst>
              </a:tr>
              <a:tr h="624512">
                <a:tc>
                  <a:txBody>
                    <a:bodyPr/>
                    <a:lstStyle/>
                    <a:p>
                      <a:r>
                        <a:rPr lang="en-US" dirty="0"/>
                        <a:t>Munn</a:t>
                      </a:r>
                      <a:r>
                        <a:rPr lang="en-US" baseline="0" dirty="0"/>
                        <a:t> vs Illinois (1877)</a:t>
                      </a:r>
                      <a:endParaRPr lang="en-US" dirty="0"/>
                    </a:p>
                  </a:txBody>
                  <a:tcPr/>
                </a:tc>
                <a:tc>
                  <a:txBody>
                    <a:bodyPr/>
                    <a:lstStyle/>
                    <a:p>
                      <a:r>
                        <a:rPr lang="en-US" dirty="0"/>
                        <a:t>In this case the US Supreme Court rules that states could regulate businesses affecting the public “interest”,</a:t>
                      </a:r>
                      <a:r>
                        <a:rPr lang="en-US" baseline="0" dirty="0"/>
                        <a:t> such as railroads</a:t>
                      </a:r>
                      <a:endParaRPr lang="en-US" dirty="0"/>
                    </a:p>
                  </a:txBody>
                  <a:tcPr/>
                </a:tc>
                <a:extLst>
                  <a:ext uri="{0D108BD9-81ED-4DB2-BD59-A6C34878D82A}">
                    <a16:rowId xmlns:a16="http://schemas.microsoft.com/office/drawing/2014/main" val="10001"/>
                  </a:ext>
                </a:extLst>
              </a:tr>
              <a:tr h="624512">
                <a:tc>
                  <a:txBody>
                    <a:bodyPr/>
                    <a:lstStyle/>
                    <a:p>
                      <a:r>
                        <a:rPr lang="en-US" dirty="0"/>
                        <a:t>Wabash vs Illinois (1886)</a:t>
                      </a:r>
                    </a:p>
                  </a:txBody>
                  <a:tcPr/>
                </a:tc>
                <a:tc>
                  <a:txBody>
                    <a:bodyPr/>
                    <a:lstStyle/>
                    <a:p>
                      <a:r>
                        <a:rPr lang="en-US" dirty="0"/>
                        <a:t>The US Supreme Court</a:t>
                      </a:r>
                      <a:r>
                        <a:rPr lang="en-US" baseline="0" dirty="0"/>
                        <a:t> rules that states could not regulate railroads running through several states since this was “interstate commerce”. Only Congress could regulate interstate commerce</a:t>
                      </a:r>
                      <a:endParaRPr lang="en-US" dirty="0"/>
                    </a:p>
                  </a:txBody>
                  <a:tcPr/>
                </a:tc>
                <a:extLst>
                  <a:ext uri="{0D108BD9-81ED-4DB2-BD59-A6C34878D82A}">
                    <a16:rowId xmlns:a16="http://schemas.microsoft.com/office/drawing/2014/main" val="10002"/>
                  </a:ext>
                </a:extLst>
              </a:tr>
              <a:tr h="1159808">
                <a:tc>
                  <a:txBody>
                    <a:bodyPr/>
                    <a:lstStyle/>
                    <a:p>
                      <a:r>
                        <a:rPr lang="en-US" dirty="0"/>
                        <a:t>Interstate Commerce Act (1887)</a:t>
                      </a:r>
                    </a:p>
                  </a:txBody>
                  <a:tcPr/>
                </a:tc>
                <a:tc>
                  <a:txBody>
                    <a:bodyPr/>
                    <a:lstStyle/>
                    <a:p>
                      <a:r>
                        <a:rPr lang="en-US" dirty="0"/>
                        <a:t>In response to Wabash vs</a:t>
                      </a:r>
                      <a:r>
                        <a:rPr lang="en-US" baseline="0" dirty="0"/>
                        <a:t> Illinois, Congress passed this law against unfair practices by railroads. Railroads were prohibited from pooling agreements, or giving rebates. All customers were required to pay the same rates, which were to be “reasonable and just”. Finally a special regulatory commission was established to enforce the act</a:t>
                      </a:r>
                      <a:endParaRPr lang="en-US" dirty="0"/>
                    </a:p>
                  </a:txBody>
                  <a:tcPr/>
                </a:tc>
                <a:extLst>
                  <a:ext uri="{0D108BD9-81ED-4DB2-BD59-A6C34878D82A}">
                    <a16:rowId xmlns:a16="http://schemas.microsoft.com/office/drawing/2014/main" val="10003"/>
                  </a:ext>
                </a:extLst>
              </a:tr>
              <a:tr h="1427457">
                <a:tc>
                  <a:txBody>
                    <a:bodyPr/>
                    <a:lstStyle/>
                    <a:p>
                      <a:r>
                        <a:rPr lang="en-US" dirty="0"/>
                        <a:t>Sherman Antitrust Act (1890)</a:t>
                      </a:r>
                    </a:p>
                  </a:txBody>
                  <a:tcPr/>
                </a:tc>
                <a:tc>
                  <a:txBody>
                    <a:bodyPr/>
                    <a:lstStyle/>
                    <a:p>
                      <a:r>
                        <a:rPr lang="en-US" dirty="0"/>
                        <a:t>In this law, Congress forbade all trusts, combinations, and conspiracies that limited or restricted interstate trade.</a:t>
                      </a:r>
                      <a:r>
                        <a:rPr lang="en-US" baseline="0" dirty="0"/>
                        <a:t> The act simply stated “Every contract, combination in the form of trust or otherwise, or conspiracy, in restraint of trade or commerce among the several States, or with foreign nations, is declared to be illegal”. The language of the act was extremely vague, weakening its effect. In the 1890’s it was even used against labor unions instead of against “Big Business”  </a:t>
                      </a:r>
                      <a:endParaRPr lang="en-US" dirty="0"/>
                    </a:p>
                  </a:txBody>
                  <a:tcPr/>
                </a:tc>
                <a:extLst>
                  <a:ext uri="{0D108BD9-81ED-4DB2-BD59-A6C34878D82A}">
                    <a16:rowId xmlns:a16="http://schemas.microsoft.com/office/drawing/2014/main" val="10004"/>
                  </a:ext>
                </a:extLst>
              </a:tr>
              <a:tr h="1159808">
                <a:tc>
                  <a:txBody>
                    <a:bodyPr/>
                    <a:lstStyle/>
                    <a:p>
                      <a:r>
                        <a:rPr lang="en-US" dirty="0"/>
                        <a:t>US vs E.C. Knight Company (1895)</a:t>
                      </a:r>
                    </a:p>
                  </a:txBody>
                  <a:tcPr/>
                </a:tc>
                <a:tc>
                  <a:txBody>
                    <a:bodyPr/>
                    <a:lstStyle/>
                    <a:p>
                      <a:r>
                        <a:rPr lang="en-US" dirty="0"/>
                        <a:t>In this case, the</a:t>
                      </a:r>
                      <a:r>
                        <a:rPr lang="en-US" baseline="0" dirty="0"/>
                        <a:t> US Supreme Court ruled that the Sherman Antitrust Act could not be used to break up a monopoly controlling over 90% of all US sugar refining. The Court held that this was a manufacturing monopoly and therefore not within the congressional power to control “interstate trade”. This decision greatly weakened the reach of the Sherman Antitrust Act over “Big Business”</a:t>
                      </a:r>
                      <a:endParaRPr lang="en-US" dirty="0"/>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1963226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10EA80-DC86-46C2-A2CE-03E2C7985DD2}"/>
              </a:ext>
            </a:extLst>
          </p:cNvPr>
          <p:cNvSpPr>
            <a:spLocks noGrp="1"/>
          </p:cNvSpPr>
          <p:nvPr>
            <p:ph type="title"/>
          </p:nvPr>
        </p:nvSpPr>
        <p:spPr>
          <a:xfrm>
            <a:off x="223284" y="237534"/>
            <a:ext cx="11791506" cy="655601"/>
          </a:xfrm>
        </p:spPr>
        <p:txBody>
          <a:bodyPr>
            <a:normAutofit fontScale="90000"/>
          </a:bodyPr>
          <a:lstStyle/>
          <a:p>
            <a:pPr algn="ctr"/>
            <a:r>
              <a:rPr lang="en-US" dirty="0"/>
              <a:t>Foundations for Economic Growth	</a:t>
            </a:r>
          </a:p>
        </p:txBody>
      </p:sp>
      <p:sp>
        <p:nvSpPr>
          <p:cNvPr id="3" name="Content Placeholder 2">
            <a:extLst>
              <a:ext uri="{FF2B5EF4-FFF2-40B4-BE49-F238E27FC236}">
                <a16:creationId xmlns:a16="http://schemas.microsoft.com/office/drawing/2014/main" id="{78C9CE31-027F-439E-B80F-324BBC6E0299}"/>
              </a:ext>
            </a:extLst>
          </p:cNvPr>
          <p:cNvSpPr>
            <a:spLocks noGrp="1"/>
          </p:cNvSpPr>
          <p:nvPr>
            <p:ph idx="1"/>
          </p:nvPr>
        </p:nvSpPr>
        <p:spPr>
          <a:xfrm>
            <a:off x="223283" y="1212112"/>
            <a:ext cx="11791507" cy="5497032"/>
          </a:xfrm>
        </p:spPr>
        <p:txBody>
          <a:bodyPr/>
          <a:lstStyle/>
          <a:p>
            <a:r>
              <a:rPr lang="en-US" dirty="0"/>
              <a:t>Abundant Natural Resources- The US has fertile soil, waterways, timber, and rich deposits of coal, iron, oil, phosphates, and copper</a:t>
            </a:r>
          </a:p>
          <a:p>
            <a:r>
              <a:rPr lang="en-US" dirty="0"/>
              <a:t>Free Enterprise System- The US has a capitalist system of economic organization. This means the tools of industry are privately owned. We also have a market economy, which is people buying and selling goods in an open market. The market will eliminate less efficient producers. </a:t>
            </a:r>
          </a:p>
          <a:p>
            <a:pPr lvl="1"/>
            <a:r>
              <a:rPr lang="en-US" sz="2800" dirty="0"/>
              <a:t>Theory of Social Darwinism- Wealthy people at this time believed that the most successful people were those with superior talents to adapt, survive, and thrive. They viewed poverty as the fault of the poor people themselves and not the system.</a:t>
            </a:r>
          </a:p>
        </p:txBody>
      </p:sp>
    </p:spTree>
    <p:extLst>
      <p:ext uri="{BB962C8B-B14F-4D97-AF65-F5344CB8AC3E}">
        <p14:creationId xmlns:p14="http://schemas.microsoft.com/office/powerpoint/2010/main" val="359331995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C88DB9-751B-4AA4-A720-84BE00D2503D}"/>
              </a:ext>
            </a:extLst>
          </p:cNvPr>
          <p:cNvSpPr>
            <a:spLocks noGrp="1"/>
          </p:cNvSpPr>
          <p:nvPr>
            <p:ph type="title"/>
          </p:nvPr>
        </p:nvSpPr>
        <p:spPr>
          <a:xfrm>
            <a:off x="146824" y="194526"/>
            <a:ext cx="11898351" cy="675269"/>
          </a:xfrm>
        </p:spPr>
        <p:txBody>
          <a:bodyPr>
            <a:normAutofit fontScale="90000"/>
          </a:bodyPr>
          <a:lstStyle/>
          <a:p>
            <a:pPr algn="ctr"/>
            <a:r>
              <a:rPr lang="en-US" dirty="0"/>
              <a:t>Florida in Focus</a:t>
            </a:r>
          </a:p>
        </p:txBody>
      </p:sp>
      <p:sp>
        <p:nvSpPr>
          <p:cNvPr id="3" name="Content Placeholder 2">
            <a:extLst>
              <a:ext uri="{FF2B5EF4-FFF2-40B4-BE49-F238E27FC236}">
                <a16:creationId xmlns:a16="http://schemas.microsoft.com/office/drawing/2014/main" id="{86A33FE1-E04D-4716-B31C-215A8E1077BF}"/>
              </a:ext>
            </a:extLst>
          </p:cNvPr>
          <p:cNvSpPr>
            <a:spLocks noGrp="1"/>
          </p:cNvSpPr>
          <p:nvPr>
            <p:ph idx="1"/>
          </p:nvPr>
        </p:nvSpPr>
        <p:spPr>
          <a:xfrm>
            <a:off x="146823" y="869796"/>
            <a:ext cx="11898351" cy="5793678"/>
          </a:xfrm>
        </p:spPr>
        <p:txBody>
          <a:bodyPr>
            <a:normAutofit fontScale="92500" lnSpcReduction="10000"/>
          </a:bodyPr>
          <a:lstStyle/>
          <a:p>
            <a:pPr marL="0" indent="0" algn="ctr">
              <a:buNone/>
            </a:pPr>
            <a:r>
              <a:rPr lang="en-US" dirty="0"/>
              <a:t>Henry Flagler (1830-1913)</a:t>
            </a:r>
          </a:p>
          <a:p>
            <a:r>
              <a:rPr lang="en-US" dirty="0"/>
              <a:t>Partner with John D. Rockefeller in the creation of Standard Oil</a:t>
            </a:r>
          </a:p>
          <a:p>
            <a:r>
              <a:rPr lang="en-US" dirty="0"/>
              <a:t>First visited Florida in 1876, builds Ponce de Leon Hotel (Flagler College) in St. Augustine in 1877-1888.  He builds similar luxury hotels in Palm Beach and Miami forming the tourism industry in Florida.</a:t>
            </a:r>
          </a:p>
          <a:p>
            <a:r>
              <a:rPr lang="en-US" dirty="0"/>
              <a:t>Given the title of “Father of Miami” because his contributions were so important to the growth of Miami.</a:t>
            </a:r>
          </a:p>
          <a:p>
            <a:r>
              <a:rPr lang="en-US" dirty="0"/>
              <a:t>Using his wealth, land grants from Florida, and right of way from private owners Flagler will buy and build railroads that will connect Jacksonville to Miami, and eventually Key West. </a:t>
            </a:r>
          </a:p>
          <a:p>
            <a:r>
              <a:rPr lang="en-US" dirty="0"/>
              <a:t>He will also merge smaller railroads together to form Florida East Coast Railroad. His railroad will bring tourists to Florida and allow Florida to ship citrus, vegetables, tobacco, cigars, cotton, beef, and cattle.</a:t>
            </a:r>
          </a:p>
          <a:p>
            <a:r>
              <a:rPr lang="en-US" dirty="0"/>
              <a:t>His Key West RR is destroyed by a hurricane in 1935 but will form the basis for the Overseas Highway that goes to Key West today. </a:t>
            </a:r>
          </a:p>
        </p:txBody>
      </p:sp>
    </p:spTree>
    <p:extLst>
      <p:ext uri="{BB962C8B-B14F-4D97-AF65-F5344CB8AC3E}">
        <p14:creationId xmlns:p14="http://schemas.microsoft.com/office/powerpoint/2010/main" val="1106409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451089-2B25-4DD5-8CBA-4A4539AFC4E8}"/>
              </a:ext>
            </a:extLst>
          </p:cNvPr>
          <p:cNvSpPr>
            <a:spLocks noGrp="1"/>
          </p:cNvSpPr>
          <p:nvPr>
            <p:ph type="title"/>
          </p:nvPr>
        </p:nvSpPr>
        <p:spPr/>
        <p:txBody>
          <a:bodyPr/>
          <a:lstStyle/>
          <a:p>
            <a:pPr algn="ctr"/>
            <a:r>
              <a:rPr lang="en-US" dirty="0"/>
              <a:t>Foundations for Economic Growth	</a:t>
            </a:r>
          </a:p>
        </p:txBody>
      </p:sp>
      <p:sp>
        <p:nvSpPr>
          <p:cNvPr id="3" name="Content Placeholder 2">
            <a:extLst>
              <a:ext uri="{FF2B5EF4-FFF2-40B4-BE49-F238E27FC236}">
                <a16:creationId xmlns:a16="http://schemas.microsoft.com/office/drawing/2014/main" id="{F34EF754-DEA2-4A8B-8E67-4EDBF86125B1}"/>
              </a:ext>
            </a:extLst>
          </p:cNvPr>
          <p:cNvSpPr>
            <a:spLocks noGrp="1"/>
          </p:cNvSpPr>
          <p:nvPr>
            <p:ph idx="1"/>
          </p:nvPr>
        </p:nvSpPr>
        <p:spPr>
          <a:xfrm>
            <a:off x="170121" y="1825625"/>
            <a:ext cx="11844670" cy="4851622"/>
          </a:xfrm>
        </p:spPr>
        <p:txBody>
          <a:bodyPr>
            <a:normAutofit/>
          </a:bodyPr>
          <a:lstStyle/>
          <a:p>
            <a:r>
              <a:rPr lang="en-US" dirty="0"/>
              <a:t>The Role of Government- The government interfered as little as possible under “laissez-faire” capitalism. The government will encourage industrialization. The patent system allows inventor sole rights to their invention for a limited period of time so they could reap benefits. They also had tariffs to protect business, regulate banks and currency, and encouraged westward expansion</a:t>
            </a:r>
          </a:p>
          <a:p>
            <a:r>
              <a:rPr lang="en-US" dirty="0"/>
              <a:t>Legacy of the First Industrial Revolution- Great Britain will use steam power and mass production of goods first and the US will quickly follow suit. By the 1850’s steam power is firmly established in the North for manufacturing. Steam boats and trains will link the country together. This will help the South expand the “Cotton Belt” for export to British factories and the Midwest will produce livestock and wheat for the North and South</a:t>
            </a:r>
          </a:p>
          <a:p>
            <a:endParaRPr lang="en-US" dirty="0"/>
          </a:p>
        </p:txBody>
      </p:sp>
    </p:spTree>
    <p:extLst>
      <p:ext uri="{BB962C8B-B14F-4D97-AF65-F5344CB8AC3E}">
        <p14:creationId xmlns:p14="http://schemas.microsoft.com/office/powerpoint/2010/main" val="31853628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18204D-B330-4BC1-AC76-A5004283F2A5}"/>
              </a:ext>
            </a:extLst>
          </p:cNvPr>
          <p:cNvSpPr>
            <a:spLocks noGrp="1"/>
          </p:cNvSpPr>
          <p:nvPr>
            <p:ph type="title"/>
          </p:nvPr>
        </p:nvSpPr>
        <p:spPr>
          <a:xfrm>
            <a:off x="212651" y="12994"/>
            <a:ext cx="11855302" cy="933303"/>
          </a:xfrm>
        </p:spPr>
        <p:txBody>
          <a:bodyPr/>
          <a:lstStyle/>
          <a:p>
            <a:pPr algn="ctr"/>
            <a:r>
              <a:rPr lang="en-US" dirty="0"/>
              <a:t>Foundations for Economic Growth</a:t>
            </a:r>
          </a:p>
        </p:txBody>
      </p:sp>
      <p:sp>
        <p:nvSpPr>
          <p:cNvPr id="3" name="Content Placeholder 2">
            <a:extLst>
              <a:ext uri="{FF2B5EF4-FFF2-40B4-BE49-F238E27FC236}">
                <a16:creationId xmlns:a16="http://schemas.microsoft.com/office/drawing/2014/main" id="{39278D0B-CA34-4B56-8716-B11DCEE1CCEA}"/>
              </a:ext>
            </a:extLst>
          </p:cNvPr>
          <p:cNvSpPr>
            <a:spLocks noGrp="1"/>
          </p:cNvSpPr>
          <p:nvPr>
            <p:ph idx="1"/>
          </p:nvPr>
        </p:nvSpPr>
        <p:spPr>
          <a:xfrm>
            <a:off x="212651" y="946298"/>
            <a:ext cx="11855302" cy="5773480"/>
          </a:xfrm>
        </p:spPr>
        <p:txBody>
          <a:bodyPr>
            <a:normAutofit/>
          </a:bodyPr>
          <a:lstStyle/>
          <a:p>
            <a:r>
              <a:rPr lang="en-US" dirty="0"/>
              <a:t>The Economic Stimulus Provided by the Civil War- Northern manufacturing doubles during the Civil War and the profits are reinvested in manufacturing. With the end of the war you now have a huge free labor free market economy. The North will pass federal laws favoring industry</a:t>
            </a:r>
          </a:p>
          <a:p>
            <a:pPr lvl="1"/>
            <a:r>
              <a:rPr lang="en-US" sz="2800" dirty="0" err="1"/>
              <a:t>Morill</a:t>
            </a:r>
            <a:r>
              <a:rPr lang="en-US" sz="2800" dirty="0"/>
              <a:t> Tariff (1861) Protect American manufacturing from European competition</a:t>
            </a:r>
          </a:p>
          <a:p>
            <a:pPr lvl="1"/>
            <a:r>
              <a:rPr lang="en-US" sz="2800" dirty="0"/>
              <a:t>National Banking Acts (1863-64) creates a national banking system and currency</a:t>
            </a:r>
          </a:p>
          <a:p>
            <a:pPr lvl="1"/>
            <a:r>
              <a:rPr lang="en-US" sz="2800" dirty="0"/>
              <a:t>Homestead Act (1862) Free lands to settlers out West</a:t>
            </a:r>
          </a:p>
          <a:p>
            <a:pPr lvl="1"/>
            <a:r>
              <a:rPr lang="en-US" sz="2800" dirty="0"/>
              <a:t>Morrill Act (1862) gave land grants to support technical and agricultural colleges</a:t>
            </a:r>
          </a:p>
          <a:p>
            <a:pPr lvl="1"/>
            <a:r>
              <a:rPr lang="en-US" sz="2800" dirty="0"/>
              <a:t>Pacific Railway Act (1862) Federal loan and land grants to railroad companies to complete a transcontinental railroad</a:t>
            </a:r>
          </a:p>
        </p:txBody>
      </p:sp>
    </p:spTree>
    <p:extLst>
      <p:ext uri="{BB962C8B-B14F-4D97-AF65-F5344CB8AC3E}">
        <p14:creationId xmlns:p14="http://schemas.microsoft.com/office/powerpoint/2010/main" val="2588581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F5FF4C-4B02-4D14-9A49-5F8A51E767FC}"/>
              </a:ext>
            </a:extLst>
          </p:cNvPr>
          <p:cNvSpPr>
            <a:spLocks noGrp="1"/>
          </p:cNvSpPr>
          <p:nvPr>
            <p:ph type="title"/>
          </p:nvPr>
        </p:nvSpPr>
        <p:spPr>
          <a:xfrm>
            <a:off x="136451" y="103372"/>
            <a:ext cx="11919098" cy="715335"/>
          </a:xfrm>
        </p:spPr>
        <p:txBody>
          <a:bodyPr/>
          <a:lstStyle/>
          <a:p>
            <a:pPr algn="ctr"/>
            <a:r>
              <a:rPr lang="en-US" dirty="0"/>
              <a:t>Emergence of the Modern Industrial Economy</a:t>
            </a:r>
          </a:p>
        </p:txBody>
      </p:sp>
      <p:sp>
        <p:nvSpPr>
          <p:cNvPr id="3" name="Content Placeholder 2">
            <a:extLst>
              <a:ext uri="{FF2B5EF4-FFF2-40B4-BE49-F238E27FC236}">
                <a16:creationId xmlns:a16="http://schemas.microsoft.com/office/drawing/2014/main" id="{5ADAA943-F347-4B2B-8AFA-D28BB3C4E200}"/>
              </a:ext>
            </a:extLst>
          </p:cNvPr>
          <p:cNvSpPr>
            <a:spLocks noGrp="1"/>
          </p:cNvSpPr>
          <p:nvPr>
            <p:ph idx="1"/>
          </p:nvPr>
        </p:nvSpPr>
        <p:spPr>
          <a:xfrm>
            <a:off x="136451" y="1341928"/>
            <a:ext cx="11919098" cy="5327640"/>
          </a:xfrm>
        </p:spPr>
        <p:txBody>
          <a:bodyPr numCol="2"/>
          <a:lstStyle/>
          <a:p>
            <a:r>
              <a:rPr lang="en-US" dirty="0"/>
              <a:t>At the end of the Civil War we have 35,000, 25 years later we have 5 times that amount (175k). </a:t>
            </a:r>
          </a:p>
          <a:p>
            <a:r>
              <a:rPr lang="en-US" dirty="0"/>
              <a:t>Greatest growth in the west, after transcontinental RR, 4 more are built. </a:t>
            </a:r>
          </a:p>
          <a:p>
            <a:r>
              <a:rPr lang="en-US" dirty="0"/>
              <a:t>A uniform track is adopted. </a:t>
            </a:r>
          </a:p>
          <a:p>
            <a:r>
              <a:rPr lang="en-US" dirty="0"/>
              <a:t>George Pullman invents the sleeping car and George Westinghouse invents the airbrakes, stopping all train cars at the same time. </a:t>
            </a:r>
          </a:p>
          <a:p>
            <a:r>
              <a:rPr lang="en-US" dirty="0"/>
              <a:t>Gustavus Swift develops the refrigerated railroad car.  </a:t>
            </a:r>
          </a:p>
          <a:p>
            <a:r>
              <a:rPr lang="en-US" dirty="0"/>
              <a:t>RR schedules create the need for uniform time zones. </a:t>
            </a:r>
          </a:p>
          <a:p>
            <a:r>
              <a:rPr lang="en-US" dirty="0"/>
              <a:t>Construction of RR help grow </a:t>
            </a:r>
            <a:r>
              <a:rPr lang="en-US"/>
              <a:t>the steel</a:t>
            </a:r>
            <a:r>
              <a:rPr lang="en-US" dirty="0"/>
              <a:t>, iron, and coal industries. </a:t>
            </a:r>
          </a:p>
          <a:p>
            <a:r>
              <a:rPr lang="en-US" dirty="0"/>
              <a:t>RR help connect raw materials to factories and then connect factories to consumers across the nation. </a:t>
            </a:r>
          </a:p>
          <a:p>
            <a:r>
              <a:rPr lang="en-US" dirty="0"/>
              <a:t>RR hubs like Chicago and Atlanta become major urban centers. </a:t>
            </a:r>
          </a:p>
          <a:p>
            <a:r>
              <a:rPr lang="en-US" dirty="0"/>
              <a:t>RR transforms the US into a nation on the move.</a:t>
            </a:r>
          </a:p>
        </p:txBody>
      </p:sp>
      <p:sp>
        <p:nvSpPr>
          <p:cNvPr id="4" name="TextBox 3">
            <a:extLst>
              <a:ext uri="{FF2B5EF4-FFF2-40B4-BE49-F238E27FC236}">
                <a16:creationId xmlns:a16="http://schemas.microsoft.com/office/drawing/2014/main" id="{699EFF5B-0A6D-4EDC-8E9E-A6E710888DE2}"/>
              </a:ext>
            </a:extLst>
          </p:cNvPr>
          <p:cNvSpPr txBox="1"/>
          <p:nvPr/>
        </p:nvSpPr>
        <p:spPr>
          <a:xfrm>
            <a:off x="3923413" y="818707"/>
            <a:ext cx="3817089" cy="523220"/>
          </a:xfrm>
          <a:prstGeom prst="rect">
            <a:avLst/>
          </a:prstGeom>
          <a:noFill/>
        </p:spPr>
        <p:txBody>
          <a:bodyPr wrap="square" rtlCol="0">
            <a:spAutoFit/>
          </a:bodyPr>
          <a:lstStyle/>
          <a:p>
            <a:r>
              <a:rPr lang="en-US" sz="2800" dirty="0">
                <a:solidFill>
                  <a:prstClr val="black"/>
                </a:solidFill>
              </a:rPr>
              <a:t>The Spread of Railways</a:t>
            </a:r>
            <a:endParaRPr lang="en-US" dirty="0"/>
          </a:p>
        </p:txBody>
      </p:sp>
    </p:spTree>
    <p:extLst>
      <p:ext uri="{BB962C8B-B14F-4D97-AF65-F5344CB8AC3E}">
        <p14:creationId xmlns:p14="http://schemas.microsoft.com/office/powerpoint/2010/main" val="8897562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9832F6-25E8-4BEF-9288-132374000B66}"/>
              </a:ext>
            </a:extLst>
          </p:cNvPr>
          <p:cNvSpPr>
            <a:spLocks noGrp="1"/>
          </p:cNvSpPr>
          <p:nvPr>
            <p:ph type="title"/>
          </p:nvPr>
        </p:nvSpPr>
        <p:spPr>
          <a:xfrm>
            <a:off x="163032" y="141842"/>
            <a:ext cx="11865935" cy="719396"/>
          </a:xfrm>
        </p:spPr>
        <p:txBody>
          <a:bodyPr/>
          <a:lstStyle/>
          <a:p>
            <a:pPr algn="ctr"/>
            <a:r>
              <a:rPr lang="en-US" dirty="0"/>
              <a:t>Technological Innovations</a:t>
            </a:r>
          </a:p>
        </p:txBody>
      </p:sp>
      <p:sp>
        <p:nvSpPr>
          <p:cNvPr id="3" name="Content Placeholder 2">
            <a:extLst>
              <a:ext uri="{FF2B5EF4-FFF2-40B4-BE49-F238E27FC236}">
                <a16:creationId xmlns:a16="http://schemas.microsoft.com/office/drawing/2014/main" id="{4179A155-3AEE-4C7D-B9F4-C1900EE1062C}"/>
              </a:ext>
            </a:extLst>
          </p:cNvPr>
          <p:cNvSpPr>
            <a:spLocks noGrp="1"/>
          </p:cNvSpPr>
          <p:nvPr>
            <p:ph idx="1"/>
          </p:nvPr>
        </p:nvSpPr>
        <p:spPr>
          <a:xfrm>
            <a:off x="163031" y="978195"/>
            <a:ext cx="11865935" cy="5635256"/>
          </a:xfrm>
        </p:spPr>
        <p:txBody>
          <a:bodyPr>
            <a:normAutofit lnSpcReduction="10000"/>
          </a:bodyPr>
          <a:lstStyle/>
          <a:p>
            <a:pPr marL="0" indent="0" algn="ctr">
              <a:buNone/>
            </a:pPr>
            <a:r>
              <a:rPr lang="en-US" dirty="0"/>
              <a:t>Steel</a:t>
            </a:r>
          </a:p>
          <a:p>
            <a:r>
              <a:rPr lang="en-US" dirty="0"/>
              <a:t>Bessemer Process makes steel more economical to produce. </a:t>
            </a:r>
          </a:p>
          <a:p>
            <a:r>
              <a:rPr lang="en-US" dirty="0"/>
              <a:t>It removed impurities by blowing in air through the sides</a:t>
            </a:r>
          </a:p>
          <a:p>
            <a:r>
              <a:rPr lang="en-US" dirty="0"/>
              <a:t>It reduces the cost of steel by 80%</a:t>
            </a:r>
          </a:p>
          <a:p>
            <a:r>
              <a:rPr lang="en-US" dirty="0"/>
              <a:t>Easier to produce thousands of miles of RR tracks, steamships, bridges, turbines, engines, and skyscrapers</a:t>
            </a:r>
          </a:p>
          <a:p>
            <a:pPr marL="0" indent="0" algn="ctr">
              <a:buNone/>
            </a:pPr>
            <a:r>
              <a:rPr lang="en-US" dirty="0"/>
              <a:t>Communications</a:t>
            </a:r>
          </a:p>
          <a:p>
            <a:r>
              <a:rPr lang="en-US" dirty="0"/>
              <a:t>Samuel Morse- develops the telegraph and invents Morse Code (Wife Passes)</a:t>
            </a:r>
          </a:p>
          <a:p>
            <a:r>
              <a:rPr lang="en-US" dirty="0"/>
              <a:t>Cyrus Field- lays the first transatlantic cable (1858) but it fails after three weeks. Organizes new company and 7 years later does it again, succeeds </a:t>
            </a:r>
          </a:p>
          <a:p>
            <a:r>
              <a:rPr lang="en-US" dirty="0"/>
              <a:t>Alexander Graham Bell- patents the telephone in 1875.  It carries a variable current to a receiver capable of reproducing a human voice (mother and wife deaf, father and grandfather are teachers of speech)</a:t>
            </a:r>
          </a:p>
        </p:txBody>
      </p:sp>
    </p:spTree>
    <p:extLst>
      <p:ext uri="{BB962C8B-B14F-4D97-AF65-F5344CB8AC3E}">
        <p14:creationId xmlns:p14="http://schemas.microsoft.com/office/powerpoint/2010/main" val="26079057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5C1D87-22DE-44C7-8CE6-195649D8D3C9}"/>
              </a:ext>
            </a:extLst>
          </p:cNvPr>
          <p:cNvSpPr>
            <a:spLocks noGrp="1"/>
          </p:cNvSpPr>
          <p:nvPr>
            <p:ph type="title"/>
          </p:nvPr>
        </p:nvSpPr>
        <p:spPr>
          <a:xfrm>
            <a:off x="173665" y="199065"/>
            <a:ext cx="11844670" cy="715336"/>
          </a:xfrm>
        </p:spPr>
        <p:txBody>
          <a:bodyPr/>
          <a:lstStyle/>
          <a:p>
            <a:pPr algn="ctr"/>
            <a:r>
              <a:rPr lang="en-US" dirty="0"/>
              <a:t>Technological Innovations</a:t>
            </a:r>
          </a:p>
        </p:txBody>
      </p:sp>
      <p:sp>
        <p:nvSpPr>
          <p:cNvPr id="3" name="Content Placeholder 2">
            <a:extLst>
              <a:ext uri="{FF2B5EF4-FFF2-40B4-BE49-F238E27FC236}">
                <a16:creationId xmlns:a16="http://schemas.microsoft.com/office/drawing/2014/main" id="{6AE5F2D4-F078-4DA6-A279-BE9117DE904D}"/>
              </a:ext>
            </a:extLst>
          </p:cNvPr>
          <p:cNvSpPr>
            <a:spLocks noGrp="1"/>
          </p:cNvSpPr>
          <p:nvPr>
            <p:ph idx="1"/>
          </p:nvPr>
        </p:nvSpPr>
        <p:spPr>
          <a:xfrm>
            <a:off x="173665" y="914401"/>
            <a:ext cx="11844670" cy="5262562"/>
          </a:xfrm>
        </p:spPr>
        <p:txBody>
          <a:bodyPr>
            <a:normAutofit lnSpcReduction="10000"/>
          </a:bodyPr>
          <a:lstStyle/>
          <a:p>
            <a:pPr marL="0" indent="0" algn="ctr">
              <a:buNone/>
            </a:pPr>
            <a:r>
              <a:rPr lang="en-US" dirty="0"/>
              <a:t>Electricity</a:t>
            </a:r>
          </a:p>
          <a:p>
            <a:r>
              <a:rPr lang="en-US" dirty="0"/>
              <a:t>Thomas Edison will invent a new “stock ticker” machine and invents an improved telegraph machine. With the proceeds he will create a lab in Menlo Park NJ. In 1877 he patents the phonograph. In 1879 he invents a practical electric light bulb. With his staff he will develop motion pictures, an improved battery, and the first electric power station.  </a:t>
            </a:r>
          </a:p>
          <a:p>
            <a:r>
              <a:rPr lang="en-US" dirty="0"/>
              <a:t>Electricity motor- uses electromagnetism to create motion. It will be  more adaptable to different uses than steam engines. Will be used to power factories, streetcars, and subway trains</a:t>
            </a:r>
          </a:p>
          <a:p>
            <a:r>
              <a:rPr lang="en-US" dirty="0"/>
              <a:t>Nicola Tesla was a Serbian immigrant who came in 1884 to work for Edison. Two years later will form his own company. He will argue with Edison about Edison’s use of direct current versus his of alternating current (AC). Will join with Westinghouse and light up the World’s Fair in Chicago, showing the world what AC could do. </a:t>
            </a:r>
          </a:p>
        </p:txBody>
      </p:sp>
    </p:spTree>
    <p:extLst>
      <p:ext uri="{BB962C8B-B14F-4D97-AF65-F5344CB8AC3E}">
        <p14:creationId xmlns:p14="http://schemas.microsoft.com/office/powerpoint/2010/main" val="13206319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8CE45F-7B2C-4493-A426-E1756E1DDABF}"/>
              </a:ext>
            </a:extLst>
          </p:cNvPr>
          <p:cNvSpPr>
            <a:spLocks noGrp="1"/>
          </p:cNvSpPr>
          <p:nvPr>
            <p:ph type="title"/>
          </p:nvPr>
        </p:nvSpPr>
        <p:spPr>
          <a:xfrm>
            <a:off x="232144" y="215013"/>
            <a:ext cx="11727711" cy="932047"/>
          </a:xfrm>
        </p:spPr>
        <p:txBody>
          <a:bodyPr/>
          <a:lstStyle/>
          <a:p>
            <a:pPr algn="ctr"/>
            <a:r>
              <a:rPr lang="en-US" dirty="0"/>
              <a:t>Technological Innovations</a:t>
            </a:r>
          </a:p>
        </p:txBody>
      </p:sp>
      <p:sp>
        <p:nvSpPr>
          <p:cNvPr id="3" name="Content Placeholder 2">
            <a:extLst>
              <a:ext uri="{FF2B5EF4-FFF2-40B4-BE49-F238E27FC236}">
                <a16:creationId xmlns:a16="http://schemas.microsoft.com/office/drawing/2014/main" id="{41339965-FB20-44CC-BACF-0C515C3010DE}"/>
              </a:ext>
            </a:extLst>
          </p:cNvPr>
          <p:cNvSpPr>
            <a:spLocks noGrp="1"/>
          </p:cNvSpPr>
          <p:nvPr>
            <p:ph idx="1"/>
          </p:nvPr>
        </p:nvSpPr>
        <p:spPr>
          <a:xfrm>
            <a:off x="232144" y="1147060"/>
            <a:ext cx="11727711" cy="5340719"/>
          </a:xfrm>
        </p:spPr>
        <p:txBody>
          <a:bodyPr/>
          <a:lstStyle/>
          <a:p>
            <a:pPr marL="0" indent="0" algn="ctr">
              <a:buNone/>
            </a:pPr>
            <a:r>
              <a:rPr lang="en-US" dirty="0"/>
              <a:t>Oil</a:t>
            </a:r>
          </a:p>
          <a:p>
            <a:r>
              <a:rPr lang="en-US" dirty="0"/>
              <a:t>Early 19 century people used whale fat for lubrication and lighting</a:t>
            </a:r>
          </a:p>
          <a:p>
            <a:r>
              <a:rPr lang="en-US" dirty="0"/>
              <a:t>First oil well was drilled by Edwin Drake in Pennsylvania in 1859</a:t>
            </a:r>
          </a:p>
          <a:p>
            <a:r>
              <a:rPr lang="en-US" dirty="0"/>
              <a:t>Petroleum products were used to do various things. Kerosene was used to light lamps in home across the country. Gasoline was used to run the new internal combustion engine. </a:t>
            </a:r>
          </a:p>
          <a:p>
            <a:pPr marL="0" indent="0" algn="ctr">
              <a:buNone/>
            </a:pPr>
            <a:r>
              <a:rPr lang="en-US" dirty="0"/>
              <a:t>Other Industries</a:t>
            </a:r>
          </a:p>
          <a:p>
            <a:r>
              <a:rPr lang="en-US" dirty="0"/>
              <a:t>The combustion engine will be invented and used by cars (Henry Ford) and planes (Wright Brothers)</a:t>
            </a:r>
          </a:p>
          <a:p>
            <a:r>
              <a:rPr lang="en-US" dirty="0"/>
              <a:t>Other inventions: typewriter, vacuum cleaner, cash register, fountain pen, linotype (for printing newspapers), and an improved sewing machine</a:t>
            </a:r>
          </a:p>
        </p:txBody>
      </p:sp>
    </p:spTree>
    <p:extLst>
      <p:ext uri="{BB962C8B-B14F-4D97-AF65-F5344CB8AC3E}">
        <p14:creationId xmlns:p14="http://schemas.microsoft.com/office/powerpoint/2010/main" val="8036254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414B88-41CC-4B9E-BDFB-60CD623FB383}"/>
              </a:ext>
            </a:extLst>
          </p:cNvPr>
          <p:cNvSpPr>
            <a:spLocks noGrp="1"/>
          </p:cNvSpPr>
          <p:nvPr>
            <p:ph type="title"/>
          </p:nvPr>
        </p:nvSpPr>
        <p:spPr>
          <a:xfrm>
            <a:off x="131135" y="220329"/>
            <a:ext cx="11929730" cy="921415"/>
          </a:xfrm>
        </p:spPr>
        <p:txBody>
          <a:bodyPr/>
          <a:lstStyle/>
          <a:p>
            <a:pPr algn="ctr"/>
            <a:r>
              <a:rPr lang="en-US" dirty="0"/>
              <a:t>Women and African American Inventors</a:t>
            </a:r>
          </a:p>
        </p:txBody>
      </p:sp>
      <p:sp>
        <p:nvSpPr>
          <p:cNvPr id="3" name="Content Placeholder 2">
            <a:extLst>
              <a:ext uri="{FF2B5EF4-FFF2-40B4-BE49-F238E27FC236}">
                <a16:creationId xmlns:a16="http://schemas.microsoft.com/office/drawing/2014/main" id="{09B66971-F4B0-4351-9E9D-A79C46B0F2BE}"/>
              </a:ext>
            </a:extLst>
          </p:cNvPr>
          <p:cNvSpPr>
            <a:spLocks noGrp="1"/>
          </p:cNvSpPr>
          <p:nvPr>
            <p:ph idx="1"/>
          </p:nvPr>
        </p:nvSpPr>
        <p:spPr>
          <a:xfrm>
            <a:off x="233915" y="1141744"/>
            <a:ext cx="11826949" cy="5609930"/>
          </a:xfrm>
        </p:spPr>
        <p:txBody>
          <a:bodyPr numCol="2">
            <a:normAutofit lnSpcReduction="10000"/>
          </a:bodyPr>
          <a:lstStyle/>
          <a:p>
            <a:r>
              <a:rPr lang="en-US" dirty="0"/>
              <a:t>Josephine Cochran invented the first automatic dishwasher</a:t>
            </a:r>
          </a:p>
          <a:p>
            <a:r>
              <a:rPr lang="en-US" dirty="0"/>
              <a:t>John Albert Burr patented improved rotary- blade lawn mower</a:t>
            </a:r>
          </a:p>
          <a:p>
            <a:r>
              <a:rPr lang="en-US" dirty="0"/>
              <a:t>Granville T. Woods patented a series of inventions for trains and streetcars</a:t>
            </a:r>
          </a:p>
          <a:p>
            <a:r>
              <a:rPr lang="en-US" dirty="0"/>
              <a:t>Elijah McCoy patents lubricators for steam engines</a:t>
            </a:r>
          </a:p>
          <a:p>
            <a:r>
              <a:rPr lang="en-US" dirty="0"/>
              <a:t>Sarah Goode  is the first African American woman to receive a patent for a fold away be that can be tucked into a desk</a:t>
            </a:r>
          </a:p>
          <a:p>
            <a:r>
              <a:rPr lang="en-US" dirty="0"/>
              <a:t>Madam C.J. Walker developed and sold hair care and cosmetic products for African American women. First female African American millionaire.</a:t>
            </a:r>
          </a:p>
          <a:p>
            <a:r>
              <a:rPr lang="en-US" dirty="0"/>
              <a:t>Lewis Howard Latimer patented an improved method for producing carbon filaments used in lightbulbs </a:t>
            </a:r>
          </a:p>
          <a:p>
            <a:r>
              <a:rPr lang="en-US" dirty="0"/>
              <a:t>Jan Ernst Matzeliger patented a machine that could attach the top part of the shoe to the sole. Cuts price in half for shoes. Before 50 soles a day, after 150-700 a day</a:t>
            </a:r>
          </a:p>
          <a:p>
            <a:r>
              <a:rPr lang="en-US" dirty="0"/>
              <a:t>Garett Morgan develops a safety hood for fire fighters and a type of traffic signal for automobiles</a:t>
            </a:r>
          </a:p>
        </p:txBody>
      </p:sp>
    </p:spTree>
    <p:extLst>
      <p:ext uri="{BB962C8B-B14F-4D97-AF65-F5344CB8AC3E}">
        <p14:creationId xmlns:p14="http://schemas.microsoft.com/office/powerpoint/2010/main" val="296607278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F0FCE6877568A542B4D70BE17DD7F7B4" ma:contentTypeVersion="11" ma:contentTypeDescription="Create a new document." ma:contentTypeScope="" ma:versionID="03e9eb4d150a5b82333776a5c11b8e8b">
  <xsd:schema xmlns:xsd="http://www.w3.org/2001/XMLSchema" xmlns:xs="http://www.w3.org/2001/XMLSchema" xmlns:p="http://schemas.microsoft.com/office/2006/metadata/properties" xmlns:ns3="9052936f-b1d0-445e-9152-dc958500e70d" xmlns:ns4="4a8befff-c17c-4d23-9bb2-41ea6e70e7e7" targetNamespace="http://schemas.microsoft.com/office/2006/metadata/properties" ma:root="true" ma:fieldsID="577acc43d0460d7e40f2b41eb399c9b3" ns3:_="" ns4:_="">
    <xsd:import namespace="9052936f-b1d0-445e-9152-dc958500e70d"/>
    <xsd:import namespace="4a8befff-c17c-4d23-9bb2-41ea6e70e7e7"/>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DateTaken" minOccurs="0"/>
                <xsd:element ref="ns3:MediaServiceLocation" minOccurs="0"/>
                <xsd:element ref="ns3:MediaServiceOCR" minOccurs="0"/>
                <xsd:element ref="ns4:SharedWithUsers" minOccurs="0"/>
                <xsd:element ref="ns4:SharedWithDetails" minOccurs="0"/>
                <xsd:element ref="ns4:SharingHintHash"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052936f-b1d0-445e-9152-dc958500e70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DateTaken" ma:index="11" nillable="true" ma:displayName="MediaServiceDateTaken" ma:hidden="true" ma:internalName="MediaServiceDateTaken" ma:readOnly="true">
      <xsd:simpleType>
        <xsd:restriction base="dms:Text"/>
      </xsd:simpleType>
    </xsd:element>
    <xsd:element name="MediaServiceLocation" ma:index="12" nillable="true" ma:displayName="MediaServiceLocation" ma:internalName="MediaServiceLocation" ma:readOnly="true">
      <xsd:simpleType>
        <xsd:restriction base="dms:Text"/>
      </xsd:simpleType>
    </xsd:element>
    <xsd:element name="MediaServiceOCR" ma:index="13" nillable="true" ma:displayName="MediaServiceOCR" ma:internalName="MediaServiceOCR" ma:readOnly="true">
      <xsd:simpleType>
        <xsd:restriction base="dms:Note">
          <xsd:maxLength value="255"/>
        </xsd:restriction>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a8befff-c17c-4d23-9bb2-41ea6e70e7e7"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element name="SharingHintHash" ma:index="16"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323933B-7440-407A-8F83-6BDD1D6A9A95}">
  <ds:schemaRefs>
    <ds:schemaRef ds:uri="http://purl.org/dc/elements/1.1/"/>
    <ds:schemaRef ds:uri="http://schemas.microsoft.com/office/2006/metadata/properties"/>
    <ds:schemaRef ds:uri="4a8befff-c17c-4d23-9bb2-41ea6e70e7e7"/>
    <ds:schemaRef ds:uri="http://schemas.microsoft.com/office/2006/documentManagement/types"/>
    <ds:schemaRef ds:uri="http://purl.org/dc/terms/"/>
    <ds:schemaRef ds:uri="http://schemas.openxmlformats.org/package/2006/metadata/core-properties"/>
    <ds:schemaRef ds:uri="http://purl.org/dc/dcmitype/"/>
    <ds:schemaRef ds:uri="http://schemas.microsoft.com/office/infopath/2007/PartnerControls"/>
    <ds:schemaRef ds:uri="9052936f-b1d0-445e-9152-dc958500e70d"/>
    <ds:schemaRef ds:uri="http://www.w3.org/XML/1998/namespace"/>
  </ds:schemaRefs>
</ds:datastoreItem>
</file>

<file path=customXml/itemProps2.xml><?xml version="1.0" encoding="utf-8"?>
<ds:datastoreItem xmlns:ds="http://schemas.openxmlformats.org/officeDocument/2006/customXml" ds:itemID="{0A39071F-C31A-4922-BB06-1906D757E99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052936f-b1d0-445e-9152-dc958500e70d"/>
    <ds:schemaRef ds:uri="4a8befff-c17c-4d23-9bb2-41ea6e70e7e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206FCC59-DAB6-4374-9324-E338A937DB8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797</TotalTime>
  <Words>2787</Words>
  <Application>Microsoft Office PowerPoint</Application>
  <PresentationFormat>Widescreen</PresentationFormat>
  <Paragraphs>156</Paragraphs>
  <Slides>20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Arial</vt:lpstr>
      <vt:lpstr>Calibri</vt:lpstr>
      <vt:lpstr>Calibri Light</vt:lpstr>
      <vt:lpstr>Office Theme</vt:lpstr>
      <vt:lpstr>The Rise of Industry</vt:lpstr>
      <vt:lpstr>Foundations for Economic Growth </vt:lpstr>
      <vt:lpstr>Foundations for Economic Growth </vt:lpstr>
      <vt:lpstr>Foundations for Economic Growth</vt:lpstr>
      <vt:lpstr>Emergence of the Modern Industrial Economy</vt:lpstr>
      <vt:lpstr>Technological Innovations</vt:lpstr>
      <vt:lpstr>Technological Innovations</vt:lpstr>
      <vt:lpstr>Technological Innovations</vt:lpstr>
      <vt:lpstr>Women and African American Inventors</vt:lpstr>
      <vt:lpstr>Technological Innovations</vt:lpstr>
      <vt:lpstr>Technological Innovations</vt:lpstr>
      <vt:lpstr>Technological Innovations</vt:lpstr>
      <vt:lpstr>Great Entrepreneurs of the Gilded Age</vt:lpstr>
      <vt:lpstr>Great Entrepreneurs of the Gilded Age</vt:lpstr>
      <vt:lpstr>Great Entrepreneurs of the Gilded Age</vt:lpstr>
      <vt:lpstr>Great Entrepreneurs of the Gilded Age</vt:lpstr>
      <vt:lpstr>The Consolidation of Big Business and the Government Response </vt:lpstr>
      <vt:lpstr>The Consolidation of Big Business and the Government Response </vt:lpstr>
      <vt:lpstr>The Consolidation of Big Business and the Government Response </vt:lpstr>
      <vt:lpstr>Florida in Focus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Rise of Industry</dc:title>
  <dc:creator>Pilamunga, Charles D.</dc:creator>
  <cp:lastModifiedBy>Pilamunga, Charles D.</cp:lastModifiedBy>
  <cp:revision>71</cp:revision>
  <dcterms:created xsi:type="dcterms:W3CDTF">2019-09-27T12:22:16Z</dcterms:created>
  <dcterms:modified xsi:type="dcterms:W3CDTF">2019-10-10T12:26:34Z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0x010100F0FCE6877568A542B4D70BE17DD7F7B4</vt:lpwstr>
  </property>
</Properties>
</file>